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1" r:id="rId2"/>
    <p:sldId id="262" r:id="rId3"/>
    <p:sldId id="420" r:id="rId4"/>
    <p:sldId id="403" r:id="rId5"/>
    <p:sldId id="404" r:id="rId6"/>
    <p:sldId id="408" r:id="rId7"/>
    <p:sldId id="409" r:id="rId8"/>
    <p:sldId id="410" r:id="rId9"/>
    <p:sldId id="411" r:id="rId10"/>
    <p:sldId id="412" r:id="rId11"/>
    <p:sldId id="413" r:id="rId12"/>
    <p:sldId id="416" r:id="rId13"/>
    <p:sldId id="417" r:id="rId14"/>
    <p:sldId id="418" r:id="rId15"/>
    <p:sldId id="372" r:id="rId16"/>
    <p:sldId id="399" r:id="rId17"/>
    <p:sldId id="419" r:id="rId18"/>
    <p:sldId id="400" r:id="rId19"/>
    <p:sldId id="376" r:id="rId20"/>
    <p:sldId id="378" r:id="rId21"/>
    <p:sldId id="380" r:id="rId22"/>
    <p:sldId id="274" r:id="rId23"/>
  </p:sldIdLst>
  <p:sldSz cx="9144000" cy="6858000" type="screen4x3"/>
  <p:notesSz cx="6794500" cy="99314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468"/>
    <a:srgbClr val="2F8ACB"/>
    <a:srgbClr val="D93D29"/>
    <a:srgbClr val="F2C6D7"/>
    <a:srgbClr val="7D777B"/>
    <a:srgbClr val="A89DA3"/>
    <a:srgbClr val="8EB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408" autoAdjust="0"/>
    <p:restoredTop sz="95768" autoAdjust="0"/>
  </p:normalViewPr>
  <p:slideViewPr>
    <p:cSldViewPr snapToGrid="0" snapToObjects="1">
      <p:cViewPr varScale="1">
        <p:scale>
          <a:sx n="87" d="100"/>
          <a:sy n="87" d="100"/>
        </p:scale>
        <p:origin x="74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33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577" y="0"/>
            <a:ext cx="2944336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979C38-3BFD-449A-AD43-BF7D9E3260B7}" type="datetimeFigureOut">
              <a:rPr lang="fr-FR" altLang="fr-FR"/>
              <a:pPr>
                <a:defRPr/>
              </a:pPr>
              <a:t>18/06/2017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2846"/>
            <a:ext cx="2944336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577" y="9432846"/>
            <a:ext cx="2944336" cy="4969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0349FFF-D240-49D5-820E-1B4F49C345B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336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577" y="0"/>
            <a:ext cx="2944336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79FAE4B-BCE2-4A85-8D71-230D75E34C72}" type="datetimeFigureOut">
              <a:rPr lang="fr-BE"/>
              <a:pPr>
                <a:defRPr/>
              </a:pPr>
              <a:t>18-06-17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4" y="4779139"/>
            <a:ext cx="5436552" cy="3910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846"/>
            <a:ext cx="2944336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577" y="9432846"/>
            <a:ext cx="2944336" cy="4985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8C013B-1074-4A4F-966B-B9B7F4C17339}" type="slidenum">
              <a:rPr lang="fr-BE" altLang="fr-FR"/>
              <a:pPr>
                <a:defRPr/>
              </a:pPr>
              <a:t>‹#›</a:t>
            </a:fld>
            <a:endParaRPr lang="fr-B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3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866873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13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801818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14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233180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15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866873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19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63390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4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45002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5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66128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6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129808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7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230929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8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8629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9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470436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10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4431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11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87626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 userDrawn="1"/>
        </p:nvSpPr>
        <p:spPr>
          <a:xfrm>
            <a:off x="439738" y="-735013"/>
            <a:ext cx="1435100" cy="1435101"/>
          </a:xfrm>
          <a:prstGeom prst="ellipse">
            <a:avLst/>
          </a:prstGeom>
          <a:solidFill>
            <a:srgbClr val="DA2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9" descr=" 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62813" y="5762625"/>
            <a:ext cx="14049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6775450"/>
            <a:ext cx="9144000" cy="82550"/>
          </a:xfrm>
          <a:prstGeom prst="rect">
            <a:avLst/>
          </a:prstGeom>
          <a:solidFill>
            <a:srgbClr val="DA2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526088" y="700088"/>
            <a:ext cx="3027362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157941" y="4102847"/>
            <a:ext cx="7509435" cy="105186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2F8AC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</a:t>
            </a:r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1157941" y="2558518"/>
            <a:ext cx="7509435" cy="1538883"/>
          </a:xfrm>
        </p:spPr>
        <p:txBody>
          <a:bodyPr>
            <a:noAutofit/>
          </a:bodyPr>
          <a:lstStyle>
            <a:lvl1pPr algn="r">
              <a:defRPr sz="5000" b="1">
                <a:solidFill>
                  <a:srgbClr val="7D777B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 userDrawn="1"/>
        </p:nvSpPr>
        <p:spPr>
          <a:xfrm>
            <a:off x="-717550" y="387350"/>
            <a:ext cx="1435100" cy="1435100"/>
          </a:xfrm>
          <a:prstGeom prst="ellipse">
            <a:avLst/>
          </a:prstGeom>
          <a:solidFill>
            <a:srgbClr val="DA2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" name="Imag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29488" y="6126163"/>
            <a:ext cx="13573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B5C6C-7944-4F2A-ABEC-A8ACAFE87BF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 userDrawn="1"/>
        </p:nvSpPr>
        <p:spPr>
          <a:xfrm>
            <a:off x="-717550" y="387350"/>
            <a:ext cx="1435100" cy="1435100"/>
          </a:xfrm>
          <a:prstGeom prst="ellipse">
            <a:avLst/>
          </a:prstGeom>
          <a:solidFill>
            <a:srgbClr val="DA2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" name="Imag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29488" y="6126163"/>
            <a:ext cx="13573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0935-936E-45BD-B850-8A63118CA13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e couverture - 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89D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Ellipse 2"/>
          <p:cNvSpPr/>
          <p:nvPr userDrawn="1"/>
        </p:nvSpPr>
        <p:spPr>
          <a:xfrm>
            <a:off x="7277100" y="-735013"/>
            <a:ext cx="1435100" cy="1435101"/>
          </a:xfrm>
          <a:prstGeom prst="ellipse">
            <a:avLst/>
          </a:prstGeom>
          <a:solidFill>
            <a:srgbClr val="DA2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6775450"/>
            <a:ext cx="9144000" cy="82550"/>
          </a:xfrm>
          <a:prstGeom prst="rect">
            <a:avLst/>
          </a:prstGeom>
          <a:solidFill>
            <a:srgbClr val="DA2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2"/>
          <a:srcRect b="37688"/>
          <a:stretch>
            <a:fillRect/>
          </a:stretch>
        </p:blipFill>
        <p:spPr bwMode="auto">
          <a:xfrm>
            <a:off x="1989138" y="809625"/>
            <a:ext cx="537686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2967038" y="4960938"/>
            <a:ext cx="16859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fr-FR" altLang="fr-FR" sz="11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Boulevard Léopold II, 44</a:t>
            </a:r>
            <a:br>
              <a:rPr lang="fr-FR" altLang="fr-FR" sz="11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altLang="fr-FR" sz="11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B-1080 Bruxelles</a:t>
            </a:r>
            <a:br>
              <a:rPr lang="fr-FR" altLang="fr-FR" sz="11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altLang="fr-FR" sz="11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Tél. : +32 (0)2 413 25 10</a:t>
            </a:r>
            <a:br>
              <a:rPr lang="fr-FR" altLang="fr-FR" sz="11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altLang="fr-FR" sz="11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Fax : +32 (0)2 413 35 10</a:t>
            </a:r>
          </a:p>
        </p:txBody>
      </p:sp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4910138" y="4960938"/>
            <a:ext cx="257968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fr-FR" altLang="fr-FR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Chaussée de Charleroi; 83 B • 4</a:t>
            </a:r>
            <a:r>
              <a:rPr lang="fr-FR" altLang="fr-FR" sz="11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altLang="fr-FR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étage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fr-FR" altLang="fr-FR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B-5000 Namur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fr-FR" altLang="fr-FR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Tél. : +32 (0)81 40 98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fr-FR" altLang="fr-FR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Fax : +32 (0)81 40 98 01</a:t>
            </a: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2967038" y="4302125"/>
            <a:ext cx="16859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fr-FR" altLang="fr-F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Fédération</a:t>
            </a:r>
            <a:br>
              <a:rPr lang="fr-FR" altLang="fr-F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Wallonie-Bruxelles</a:t>
            </a:r>
          </a:p>
        </p:txBody>
      </p:sp>
      <p:sp>
        <p:nvSpPr>
          <p:cNvPr id="9" name="ZoneTexte 9"/>
          <p:cNvSpPr txBox="1">
            <a:spLocks noChangeArrowheads="1"/>
          </p:cNvSpPr>
          <p:nvPr userDrawn="1"/>
        </p:nvSpPr>
        <p:spPr bwMode="auto">
          <a:xfrm>
            <a:off x="4910138" y="4302125"/>
            <a:ext cx="16859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fr-FR" sz="1400" dirty="0">
                <a:solidFill>
                  <a:schemeClr val="bg1"/>
                </a:solidFill>
                <a:latin typeface="Arial" charset="0"/>
                <a:cs typeface="Arial" charset="0"/>
              </a:rPr>
              <a:t>En Wallonie</a:t>
            </a:r>
          </a:p>
        </p:txBody>
      </p:sp>
      <p:sp>
        <p:nvSpPr>
          <p:cNvPr id="10" name="ZoneTexte 9"/>
          <p:cNvSpPr txBox="1">
            <a:spLocks noChangeArrowheads="1"/>
          </p:cNvSpPr>
          <p:nvPr userDrawn="1"/>
        </p:nvSpPr>
        <p:spPr bwMode="auto">
          <a:xfrm>
            <a:off x="2843213" y="3702050"/>
            <a:ext cx="3668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fr-FR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www.ensemblesimplifions.be</a:t>
            </a:r>
            <a:endParaRPr lang="fr-FR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10000"/>
              </a:lnSpc>
              <a:defRPr/>
            </a:pPr>
            <a:r>
              <a:rPr lang="fr-FR" sz="800" dirty="0" err="1">
                <a:solidFill>
                  <a:schemeClr val="bg1"/>
                </a:solidFill>
                <a:latin typeface="Arial" charset="0"/>
                <a:cs typeface="Arial" charset="0"/>
              </a:rPr>
              <a:t>info@ensemblesimplifions.be</a:t>
            </a:r>
            <a:endParaRPr lang="fr-FR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 userDrawn="1"/>
        </p:nvSpPr>
        <p:spPr>
          <a:xfrm>
            <a:off x="439738" y="-735013"/>
            <a:ext cx="1435100" cy="1435101"/>
          </a:xfrm>
          <a:prstGeom prst="ellipse">
            <a:avLst/>
          </a:prstGeom>
          <a:solidFill>
            <a:srgbClr val="DA2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775450"/>
            <a:ext cx="9144000" cy="82550"/>
          </a:xfrm>
          <a:prstGeom prst="rect">
            <a:avLst/>
          </a:prstGeom>
          <a:solidFill>
            <a:srgbClr val="DA2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Imag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29488" y="6200775"/>
            <a:ext cx="13573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1001712" y="1822451"/>
            <a:ext cx="7685087" cy="4030446"/>
          </a:xfrm>
        </p:spPr>
        <p:txBody>
          <a:bodyPr/>
          <a:lstStyle>
            <a:lvl1pPr marL="269875" marR="0" indent="-27146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A2468"/>
              </a:buClr>
              <a:buSzTx/>
              <a:buFont typeface="Arial" charset="0"/>
              <a:buChar char="•"/>
              <a:tabLst/>
              <a:defRPr sz="2200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001713" y="387350"/>
            <a:ext cx="7685087" cy="9652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8A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Ellipse 4"/>
          <p:cNvSpPr/>
          <p:nvPr userDrawn="1"/>
        </p:nvSpPr>
        <p:spPr>
          <a:xfrm>
            <a:off x="439738" y="-735013"/>
            <a:ext cx="1435100" cy="143510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Picture 2" descr="eWBS---Ensemble-Simplifions---rvb-BLANC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49925" y="666750"/>
            <a:ext cx="2732088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157941" y="2558518"/>
            <a:ext cx="7509435" cy="1538883"/>
          </a:xfrm>
        </p:spPr>
        <p:txBody>
          <a:bodyPr>
            <a:noAutofit/>
          </a:bodyPr>
          <a:lstStyle>
            <a:lvl1pPr algn="r">
              <a:defRPr sz="5000" b="1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157941" y="4102847"/>
            <a:ext cx="7509435" cy="105186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EBB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Ellipse 4"/>
          <p:cNvSpPr/>
          <p:nvPr userDrawn="1"/>
        </p:nvSpPr>
        <p:spPr>
          <a:xfrm>
            <a:off x="439738" y="-735013"/>
            <a:ext cx="1435100" cy="143510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Picture 2" descr="eWBS---Ensemble-Simplifions---rvb-BLANC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49925" y="666750"/>
            <a:ext cx="2732088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157941" y="2558518"/>
            <a:ext cx="7509435" cy="1538883"/>
          </a:xfrm>
        </p:spPr>
        <p:txBody>
          <a:bodyPr>
            <a:noAutofit/>
          </a:bodyPr>
          <a:lstStyle>
            <a:lvl1pPr algn="r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157941" y="4102847"/>
            <a:ext cx="7509435" cy="105186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93D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Ellipse 4"/>
          <p:cNvSpPr/>
          <p:nvPr userDrawn="1"/>
        </p:nvSpPr>
        <p:spPr>
          <a:xfrm>
            <a:off x="439738" y="-735013"/>
            <a:ext cx="1435100" cy="143510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Picture 2" descr="eWBS---Ensemble-Simplifions---rvb-BLANC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49925" y="666750"/>
            <a:ext cx="2732088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157941" y="2558518"/>
            <a:ext cx="7509435" cy="1538883"/>
          </a:xfrm>
        </p:spPr>
        <p:txBody>
          <a:bodyPr>
            <a:noAutofit/>
          </a:bodyPr>
          <a:lstStyle>
            <a:lvl1pPr algn="r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157941" y="4102847"/>
            <a:ext cx="7509435" cy="105186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2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Ellipse 4"/>
          <p:cNvSpPr/>
          <p:nvPr userDrawn="1"/>
        </p:nvSpPr>
        <p:spPr>
          <a:xfrm>
            <a:off x="439738" y="-735013"/>
            <a:ext cx="1435100" cy="143510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Picture 2" descr="eWBS---Ensemble-Simplifions---rvb-BLANC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49925" y="666750"/>
            <a:ext cx="2732088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157941" y="2558518"/>
            <a:ext cx="7509435" cy="1538883"/>
          </a:xfrm>
        </p:spPr>
        <p:txBody>
          <a:bodyPr>
            <a:noAutofit/>
          </a:bodyPr>
          <a:lstStyle>
            <a:lvl1pPr algn="r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157941" y="4102847"/>
            <a:ext cx="7509435" cy="105186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 userDrawn="1"/>
        </p:nvSpPr>
        <p:spPr>
          <a:xfrm>
            <a:off x="-717550" y="387350"/>
            <a:ext cx="1435100" cy="1435100"/>
          </a:xfrm>
          <a:prstGeom prst="ellipse">
            <a:avLst/>
          </a:prstGeom>
          <a:solidFill>
            <a:srgbClr val="DA2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29488" y="6200775"/>
            <a:ext cx="13573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D97F-BDC0-4173-A8BD-6AF94BFD6C0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re, contenu et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 userDrawn="1"/>
        </p:nvSpPr>
        <p:spPr>
          <a:xfrm>
            <a:off x="-717550" y="387350"/>
            <a:ext cx="1435100" cy="1435100"/>
          </a:xfrm>
          <a:prstGeom prst="ellipse">
            <a:avLst/>
          </a:prstGeom>
          <a:solidFill>
            <a:srgbClr val="DA2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29488" y="6240463"/>
            <a:ext cx="13573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1059" y="1823196"/>
            <a:ext cx="4041587" cy="43029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63882" y="1823196"/>
            <a:ext cx="3322918" cy="4302967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F838-40DC-4B7F-BEFD-4D346050763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 userDrawn="1"/>
        </p:nvSpPr>
        <p:spPr>
          <a:xfrm>
            <a:off x="-717550" y="387350"/>
            <a:ext cx="1435100" cy="1435100"/>
          </a:xfrm>
          <a:prstGeom prst="ellipse">
            <a:avLst/>
          </a:prstGeom>
          <a:solidFill>
            <a:srgbClr val="DA2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29488" y="6153150"/>
            <a:ext cx="13573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001060" y="1823197"/>
            <a:ext cx="7685740" cy="33809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001060" y="5332143"/>
            <a:ext cx="7685739" cy="60859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2710F-D41C-4929-9499-7AF9EB63119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01713" y="387350"/>
            <a:ext cx="768508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01713" y="1822450"/>
            <a:ext cx="7685087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01713" y="6181725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A89DA3"/>
                </a:solidFill>
              </a:defRPr>
            </a:lvl1pPr>
          </a:lstStyle>
          <a:p>
            <a:pPr>
              <a:defRPr/>
            </a:pPr>
            <a:fld id="{51F5510B-3248-4A1E-B47C-C70F0F21C17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269875" indent="-271463" algn="l" defTabSz="457200" rtl="0" eaLnBrk="0" fontAlgn="base" hangingPunct="0">
        <a:spcBef>
          <a:spcPct val="0"/>
        </a:spcBef>
        <a:spcAft>
          <a:spcPct val="0"/>
        </a:spcAft>
        <a:buClr>
          <a:srgbClr val="DA2468"/>
        </a:buClr>
        <a:buFont typeface="Arial" charset="0"/>
        <a:buChar char="•"/>
        <a:defRPr sz="3000" kern="1200">
          <a:solidFill>
            <a:srgbClr val="7D777B"/>
          </a:solidFill>
          <a:latin typeface="Arial"/>
          <a:ea typeface="MS PGothic" pitchFamily="34" charset="-128"/>
          <a:cs typeface="Arial"/>
        </a:defRPr>
      </a:lvl1pPr>
      <a:lvl2pPr marL="541338" indent="-295275" algn="l" defTabSz="457200" rtl="0" eaLnBrk="0" fontAlgn="base" hangingPunct="0">
        <a:spcBef>
          <a:spcPct val="20000"/>
        </a:spcBef>
        <a:spcAft>
          <a:spcPct val="0"/>
        </a:spcAft>
        <a:buClr>
          <a:srgbClr val="DA2468"/>
        </a:buClr>
        <a:buFont typeface="Arial" charset="0"/>
        <a:buChar char="•"/>
        <a:defRPr sz="2600" kern="1200">
          <a:solidFill>
            <a:srgbClr val="7D777B"/>
          </a:solidFill>
          <a:latin typeface="Arial"/>
          <a:ea typeface="MS PGothic" pitchFamily="34" charset="-128"/>
          <a:cs typeface="Arial"/>
        </a:defRPr>
      </a:lvl2pPr>
      <a:lvl3pPr marL="806450" indent="-246063" algn="l" defTabSz="457200" rtl="0" eaLnBrk="0" fontAlgn="base" hangingPunct="0">
        <a:spcBef>
          <a:spcPct val="20000"/>
        </a:spcBef>
        <a:spcAft>
          <a:spcPct val="0"/>
        </a:spcAft>
        <a:buClr>
          <a:srgbClr val="DA2468"/>
        </a:buClr>
        <a:buFont typeface="Arial" charset="0"/>
        <a:buChar char="•"/>
        <a:defRPr sz="2200" kern="1200">
          <a:solidFill>
            <a:srgbClr val="A89DA3"/>
          </a:solidFill>
          <a:latin typeface="Arial"/>
          <a:ea typeface="MS PGothic" pitchFamily="34" charset="-128"/>
          <a:cs typeface="Arial"/>
        </a:defRPr>
      </a:lvl3pPr>
      <a:lvl4pPr marL="1077913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A2468"/>
        </a:buClr>
        <a:buFont typeface="Arial" charset="0"/>
        <a:buChar char="•"/>
        <a:defRPr kern="1200">
          <a:solidFill>
            <a:srgbClr val="A89DA3"/>
          </a:solidFill>
          <a:latin typeface="Arial"/>
          <a:ea typeface="MS PGothic" pitchFamily="34" charset="-128"/>
          <a:cs typeface="Arial"/>
        </a:defRPr>
      </a:lvl4pPr>
      <a:lvl5pPr marL="1341438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8ACB"/>
        </a:buClr>
        <a:buFont typeface="Arial" charset="0"/>
        <a:buChar char="•"/>
        <a:defRPr kern="1200">
          <a:solidFill>
            <a:srgbClr val="A89DA3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6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onespace.wallonie.b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bopub.economie.fgov.be/kbopub/zoeknummerform.html?lang=fr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3" Type="http://schemas.openxmlformats.org/officeDocument/2006/relationships/image" Target="../media/image34.png"/><Relationship Id="rId21" Type="http://schemas.openxmlformats.org/officeDocument/2006/relationships/image" Target="../media/image51.png"/><Relationship Id="rId7" Type="http://schemas.openxmlformats.org/officeDocument/2006/relationships/image" Target="../media/image38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" Type="http://schemas.openxmlformats.org/officeDocument/2006/relationships/image" Target="../media/image33.png"/><Relationship Id="rId16" Type="http://schemas.openxmlformats.org/officeDocument/2006/relationships/image" Target="../media/image46.svg"/><Relationship Id="rId20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19" Type="http://schemas.openxmlformats.org/officeDocument/2006/relationships/image" Target="../media/image49.png"/><Relationship Id="rId4" Type="http://schemas.openxmlformats.org/officeDocument/2006/relationships/image" Target="../media/image35.svg"/><Relationship Id="rId9" Type="http://schemas.openxmlformats.org/officeDocument/2006/relationships/image" Target="../media/image11.png"/><Relationship Id="rId14" Type="http://schemas.openxmlformats.org/officeDocument/2006/relationships/image" Target="../media/image44.svg"/><Relationship Id="rId22" Type="http://schemas.openxmlformats.org/officeDocument/2006/relationships/image" Target="../media/image5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10" Type="http://schemas.openxmlformats.org/officeDocument/2006/relationships/image" Target="../media/image25.sv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ous-titre 1"/>
          <p:cNvSpPr>
            <a:spLocks noGrp="1"/>
          </p:cNvSpPr>
          <p:nvPr>
            <p:ph type="subTitle" idx="1"/>
          </p:nvPr>
        </p:nvSpPr>
        <p:spPr>
          <a:xfrm>
            <a:off x="1157288" y="4344987"/>
            <a:ext cx="7510462" cy="1495095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2400" dirty="0">
                <a:latin typeface="Arial" charset="0"/>
                <a:cs typeface="Arial" charset="0"/>
                <a:sym typeface="Symbol" pitchFamily="18" charset="2"/>
              </a:rPr>
              <a:t> Chloé DUCOEUR &amp; Naïma MREMI </a:t>
            </a:r>
            <a:r>
              <a:rPr lang="fr-FR" altLang="fr-FR" sz="2400" dirty="0">
                <a:latin typeface="Arial" charset="0"/>
                <a:cs typeface="Arial" charset="0"/>
              </a:rPr>
              <a:t> Juin 2017</a:t>
            </a:r>
          </a:p>
          <a:p>
            <a:pPr eaLnBrk="1" hangingPunct="1"/>
            <a:endParaRPr lang="fr-FR" altLang="fr-FR" sz="800" dirty="0">
              <a:latin typeface="Arial" charset="0"/>
              <a:cs typeface="Arial" charset="0"/>
            </a:endParaRPr>
          </a:p>
          <a:p>
            <a:pPr eaLnBrk="1" hangingPunct="1"/>
            <a:endParaRPr lang="fr-FR" altLang="fr-FR" sz="800" dirty="0">
              <a:latin typeface="Arial" charset="0"/>
              <a:cs typeface="Arial" charset="0"/>
            </a:endParaRPr>
          </a:p>
          <a:p>
            <a:pPr eaLnBrk="1" hangingPunct="1"/>
            <a:endParaRPr lang="fr-FR" altLang="fr-FR" sz="800" dirty="0">
              <a:latin typeface="Arial" charset="0"/>
              <a:cs typeface="Arial" charset="0"/>
            </a:endParaRPr>
          </a:p>
          <a:p>
            <a:pPr eaLnBrk="1" hangingPunct="1"/>
            <a:endParaRPr lang="fr-FR" altLang="fr-FR" sz="800" dirty="0">
              <a:latin typeface="Arial" charset="0"/>
              <a:cs typeface="Arial" charset="0"/>
            </a:endParaRPr>
          </a:p>
          <a:p>
            <a:pPr eaLnBrk="1" hangingPunct="1"/>
            <a:endParaRPr lang="fr-FR" altLang="fr-FR" sz="800" dirty="0">
              <a:latin typeface="Arial" charset="0"/>
              <a:cs typeface="Arial" charset="0"/>
            </a:endParaRPr>
          </a:p>
          <a:p>
            <a:pPr eaLnBrk="1" hangingPunct="1"/>
            <a:endParaRPr lang="fr-FR" altLang="fr-FR" sz="800" dirty="0">
              <a:latin typeface="Arial" charset="0"/>
              <a:cs typeface="Arial" charset="0"/>
            </a:endParaRPr>
          </a:p>
          <a:p>
            <a:pPr eaLnBrk="1" hangingPunct="1"/>
            <a:endParaRPr lang="fr-FR" altLang="fr-FR" sz="800" dirty="0">
              <a:latin typeface="Arial" charset="0"/>
              <a:cs typeface="Arial" charset="0"/>
            </a:endParaRPr>
          </a:p>
        </p:txBody>
      </p:sp>
      <p:sp>
        <p:nvSpPr>
          <p:cNvPr id="14339" name="Titre 2"/>
          <p:cNvSpPr>
            <a:spLocks noGrp="1"/>
          </p:cNvSpPr>
          <p:nvPr>
            <p:ph type="ctrTitle"/>
          </p:nvPr>
        </p:nvSpPr>
        <p:spPr>
          <a:xfrm>
            <a:off x="590550" y="2482850"/>
            <a:ext cx="8077200" cy="1538288"/>
          </a:xfrm>
        </p:spPr>
        <p:txBody>
          <a:bodyPr/>
          <a:lstStyle/>
          <a:p>
            <a:pPr eaLnBrk="1" hangingPunct="1"/>
            <a:r>
              <a:rPr lang="fr-FR" altLang="fr-FR" dirty="0">
                <a:latin typeface="Arial" charset="0"/>
                <a:cs typeface="Arial" charset="0"/>
              </a:rPr>
              <a:t>Séance d’information</a:t>
            </a:r>
            <a:br>
              <a:rPr lang="fr-FR" altLang="fr-FR" dirty="0">
                <a:latin typeface="Arial" charset="0"/>
                <a:cs typeface="Arial" charset="0"/>
              </a:rPr>
            </a:br>
            <a:r>
              <a:rPr lang="fr-FR" altLang="fr-FR" dirty="0">
                <a:latin typeface="Arial" charset="0"/>
                <a:cs typeface="Arial" charset="0"/>
              </a:rPr>
              <a:t>PANDORA</a:t>
            </a:r>
            <a:endParaRPr lang="fr-FR" altLang="fr-FR" sz="36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Table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153" y="-786078"/>
            <a:ext cx="6795477" cy="67954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533" y="1190584"/>
            <a:ext cx="4557899" cy="2842154"/>
          </a:xfrm>
          <a:prstGeom prst="rect">
            <a:avLst/>
          </a:prstGeom>
        </p:spPr>
      </p:pic>
      <p:pic>
        <p:nvPicPr>
          <p:cNvPr id="9" name="Graphic 8" descr="User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276" y="2733267"/>
            <a:ext cx="3810877" cy="3810877"/>
          </a:xfrm>
          <a:prstGeom prst="rect">
            <a:avLst/>
          </a:prstGeom>
        </p:spPr>
      </p:pic>
      <p:pic>
        <p:nvPicPr>
          <p:cNvPr id="7" name="Picture 14" descr="https://lh3.googleusercontent.com/XMlP5wqbzmBpYGQR400VGPrj1q_i2NSjW5aW-Y1vZ-R0sXqf8a_WTe9xQ2-4jYC6L0kAvA=s8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0192" y="4532912"/>
            <a:ext cx="1476484" cy="1476487"/>
          </a:xfrm>
          <a:prstGeom prst="rect">
            <a:avLst/>
          </a:prstGeom>
          <a:noFill/>
        </p:spPr>
      </p:pic>
      <p:pic>
        <p:nvPicPr>
          <p:cNvPr id="11" name="Graphic 10" descr="Right Pointing Backhand Index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42153" y="3300194"/>
            <a:ext cx="738242" cy="73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8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43" y="1446941"/>
            <a:ext cx="5189084" cy="2329438"/>
          </a:xfrm>
          <a:prstGeom prst="rect">
            <a:avLst/>
          </a:prstGeom>
        </p:spPr>
      </p:pic>
      <p:pic>
        <p:nvPicPr>
          <p:cNvPr id="2" name="Graphic 1" descr="Tablet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153" y="-786078"/>
            <a:ext cx="6795477" cy="6795477"/>
          </a:xfrm>
          <a:prstGeom prst="rect">
            <a:avLst/>
          </a:prstGeom>
        </p:spPr>
      </p:pic>
      <p:pic>
        <p:nvPicPr>
          <p:cNvPr id="9" name="Graphic 8" descr="User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276" y="2733267"/>
            <a:ext cx="3810877" cy="3810877"/>
          </a:xfrm>
          <a:prstGeom prst="rect">
            <a:avLst/>
          </a:prstGeom>
        </p:spPr>
      </p:pic>
      <p:pic>
        <p:nvPicPr>
          <p:cNvPr id="7" name="Picture 14" descr="https://lh3.googleusercontent.com/XMlP5wqbzmBpYGQR400VGPrj1q_i2NSjW5aW-Y1vZ-R0sXqf8a_WTe9xQ2-4jYC6L0kAvA=s8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0192" y="4532912"/>
            <a:ext cx="1476484" cy="147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585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BE" sz="2400" dirty="0"/>
              <a:t>Dossier dans Mon Espace</a:t>
            </a:r>
          </a:p>
          <a:p>
            <a:pPr lvl="1">
              <a:buNone/>
            </a:pPr>
            <a:r>
              <a:rPr lang="fr-BE" sz="2400" dirty="0">
                <a:hlinkClick r:id="rId2"/>
              </a:rPr>
              <a:t>https://monespace.wallonie.be/</a:t>
            </a:r>
            <a:r>
              <a:rPr lang="fr-BE" sz="2400" dirty="0"/>
              <a:t> </a:t>
            </a:r>
          </a:p>
          <a:p>
            <a:pPr lvl="1"/>
            <a:endParaRPr lang="fr-BE" dirty="0"/>
          </a:p>
          <a:p>
            <a:pPr marL="271463" lvl="1" indent="0" algn="just">
              <a:buNone/>
            </a:pPr>
            <a:r>
              <a:rPr lang="fr-BE" sz="2400" dirty="0"/>
              <a:t>Mis à part à </a:t>
            </a:r>
            <a:r>
              <a:rPr lang="fr-BE" sz="2400" b="1" dirty="0"/>
              <a:t>l’initialisation du dossier</a:t>
            </a:r>
            <a:r>
              <a:rPr lang="fr-BE" sz="2400" dirty="0"/>
              <a:t>, ces liens </a:t>
            </a:r>
            <a:r>
              <a:rPr lang="fr-BE" sz="2400" b="1" dirty="0"/>
              <a:t>doivent être utilisés dans tous les autres cas </a:t>
            </a:r>
            <a:r>
              <a:rPr lang="fr-BE" sz="2400" dirty="0"/>
              <a:t>(consulter, modifier, soumettre un dossier existant)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2615" y="387350"/>
            <a:ext cx="8374185" cy="965200"/>
          </a:xfrm>
        </p:spPr>
        <p:txBody>
          <a:bodyPr/>
          <a:lstStyle/>
          <a:p>
            <a:r>
              <a:rPr lang="fr-BE" sz="3200" dirty="0"/>
              <a:t>Comment retrouver un dossier commencé?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re 2"/>
          <p:cNvSpPr>
            <a:spLocks noGrp="1"/>
          </p:cNvSpPr>
          <p:nvPr>
            <p:ph type="title"/>
          </p:nvPr>
        </p:nvSpPr>
        <p:spPr>
          <a:xfrm>
            <a:off x="1001713" y="306325"/>
            <a:ext cx="7685087" cy="965200"/>
          </a:xfrm>
        </p:spPr>
        <p:txBody>
          <a:bodyPr/>
          <a:lstStyle/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158090" y="3220825"/>
            <a:ext cx="2731364" cy="439835"/>
          </a:xfrm>
          <a:prstGeom prst="roundRect">
            <a:avLst/>
          </a:prstGeom>
          <a:gradFill flip="none" rotWithShape="1">
            <a:gsLst>
              <a:gs pos="0">
                <a:schemeClr val="bg2">
                  <a:alpha val="21000"/>
                  <a:lumMod val="90000"/>
                  <a:lumOff val="10000"/>
                </a:schemeClr>
              </a:gs>
              <a:gs pos="38000">
                <a:schemeClr val="bg1">
                  <a:lumMod val="95000"/>
                </a:schemeClr>
              </a:gs>
            </a:gsLst>
            <a:lin ang="5400000" scaled="0"/>
            <a:tileRect/>
          </a:gradFill>
          <a:ln w="6350" cmpd="sng">
            <a:gradFill>
              <a:gsLst>
                <a:gs pos="0">
                  <a:srgbClr val="DA2468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altLang="fr-F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formulaires ?</a:t>
            </a:r>
            <a:endParaRPr lang="fr-B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3026776" y="3204193"/>
            <a:ext cx="2400957" cy="438800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 w="6350" cmpd="sng">
            <a:gradFill>
              <a:gsLst>
                <a:gs pos="0">
                  <a:srgbClr val="DA2468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altLang="fr-FR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autres	</a:t>
            </a:r>
            <a:endParaRPr lang="fr-B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rganigramme : Processus 3"/>
          <p:cNvSpPr/>
          <p:nvPr/>
        </p:nvSpPr>
        <p:spPr>
          <a:xfrm>
            <a:off x="3040358" y="1078424"/>
            <a:ext cx="2400923" cy="649354"/>
          </a:xfrm>
          <a:prstGeom prst="flowChartProcess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>
                <a:solidFill>
                  <a:schemeClr val="tx2">
                    <a:lumMod val="50000"/>
                  </a:schemeClr>
                </a:solidFill>
              </a:rPr>
              <a:t>Espace personnel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322" y="1078424"/>
            <a:ext cx="2435762" cy="61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Connector 25"/>
          <p:cNvCxnSpPr>
            <a:cxnSpLocks/>
          </p:cNvCxnSpPr>
          <p:nvPr/>
        </p:nvCxnSpPr>
        <p:spPr>
          <a:xfrm>
            <a:off x="5510117" y="1894393"/>
            <a:ext cx="0" cy="447310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958290" y="1787857"/>
            <a:ext cx="0" cy="4579643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/>
          <p:cNvSpPr/>
          <p:nvPr/>
        </p:nvSpPr>
        <p:spPr>
          <a:xfrm>
            <a:off x="5604065" y="1702254"/>
            <a:ext cx="3465753" cy="122541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mpd="sng">
            <a:gradFill>
              <a:gsLst>
                <a:gs pos="0">
                  <a:srgbClr val="DA2468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altLang="fr-FR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MIRE</a:t>
            </a:r>
            <a:r>
              <a:rPr lang="fr-BE" altLang="fr-FR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r>
              <a:rPr lang="fr-BE" altLang="fr-FR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Plan d’action </a:t>
            </a:r>
          </a:p>
          <a:p>
            <a:pPr>
              <a:spcBef>
                <a:spcPts val="600"/>
              </a:spcBef>
            </a:pPr>
            <a:r>
              <a:rPr lang="fr-BE" altLang="fr-FR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Rapport d’activité</a:t>
            </a:r>
          </a:p>
          <a:p>
            <a:pPr>
              <a:spcBef>
                <a:spcPts val="600"/>
              </a:spcBef>
            </a:pPr>
            <a:r>
              <a:rPr lang="fr-BE" altLang="fr-FR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Demande d’agrément			</a:t>
            </a:r>
          </a:p>
          <a:p>
            <a:pPr>
              <a:spcBef>
                <a:spcPts val="600"/>
              </a:spcBef>
            </a:pPr>
            <a:r>
              <a:rPr lang="fr-BE" altLang="fr-FR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fr-FR" alt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local intégré d’actions concerté </a:t>
            </a:r>
            <a:endParaRPr lang="fr-BE" altLang="fr-F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5604065" y="3035244"/>
            <a:ext cx="3465755" cy="4932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mpd="sng">
            <a:gradFill>
              <a:gsLst>
                <a:gs pos="0">
                  <a:srgbClr val="DA2468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altLang="fr-FR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MAMVC</a:t>
            </a:r>
            <a:r>
              <a:rPr lang="fr-BE" altLang="fr-FR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BE" altLang="fr-FR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Décompte récapitulatif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5592502" y="3625127"/>
            <a:ext cx="3463831" cy="6850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mpd="sng">
            <a:gradFill>
              <a:gsLst>
                <a:gs pos="0">
                  <a:srgbClr val="DA2468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altLang="fr-FR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 - AVIQ </a:t>
            </a:r>
          </a:p>
          <a:p>
            <a:r>
              <a:rPr lang="fr-BE" altLang="fr-FR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Collecte de données relative aux travailleurs du secteur Public et du secteur Privé 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5604065" y="5898846"/>
            <a:ext cx="3469607" cy="6331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mpd="sng">
            <a:gradFill>
              <a:gsLst>
                <a:gs pos="0">
                  <a:srgbClr val="DA2468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altLang="fr-FR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 - DGO5    </a:t>
            </a:r>
          </a:p>
          <a:p>
            <a:r>
              <a:rPr lang="fr-BE" altLang="fr-FR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Collecte de données relative aux travailleurs du    secteur Privé et du secteur Public</a:t>
            </a:r>
          </a:p>
        </p:txBody>
      </p:sp>
      <p:sp>
        <p:nvSpPr>
          <p:cNvPr id="36" name="Rectangle: Rounded Corners 34"/>
          <p:cNvSpPr/>
          <p:nvPr/>
        </p:nvSpPr>
        <p:spPr>
          <a:xfrm>
            <a:off x="5594435" y="4413422"/>
            <a:ext cx="3469607" cy="13750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mpd="sng">
            <a:gradFill>
              <a:gsLst>
                <a:gs pos="0">
                  <a:srgbClr val="DA2468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/>
            <a:r>
              <a:rPr lang="fr-BE" altLang="fr-FR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PANDORA     </a:t>
            </a:r>
          </a:p>
          <a:p>
            <a:pPr marL="0" lvl="4"/>
            <a:r>
              <a:rPr lang="fr-BE" altLang="fr-FR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fr-FR" alt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Demande d’agrément/renouvellement IES/EI </a:t>
            </a:r>
          </a:p>
          <a:p>
            <a:pPr marL="0" lvl="4">
              <a:spcBef>
                <a:spcPts val="600"/>
              </a:spcBef>
            </a:pPr>
            <a:r>
              <a:rPr lang="fr-BE" altLang="fr-FR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fr-FR" alt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de subvention travailleur</a:t>
            </a:r>
          </a:p>
          <a:p>
            <a:pPr marL="0" lvl="4">
              <a:spcBef>
                <a:spcPts val="600"/>
              </a:spcBef>
            </a:pPr>
            <a:r>
              <a:rPr lang="fr-BE" altLang="fr-FR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fr-FR" alt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de subvention complémentaire</a:t>
            </a:r>
            <a:endParaRPr lang="fr-BE" altLang="fr-FR" sz="11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>
              <a:spcBef>
                <a:spcPts val="600"/>
              </a:spcBef>
            </a:pPr>
            <a:r>
              <a:rPr lang="fr-BE" altLang="fr-FR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fr-FR" alt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d’activités</a:t>
            </a:r>
            <a:endParaRPr lang="fr-BE" altLang="fr-FR" sz="11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633848" y="4703564"/>
            <a:ext cx="584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dirty="0">
                <a:solidFill>
                  <a:srgbClr val="DA2468"/>
                </a:solidFill>
                <a:latin typeface="Arial" pitchFamily="34" charset="0"/>
                <a:cs typeface="Arial" pitchFamily="34" charset="0"/>
              </a:rPr>
              <a:t>1/09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8604617" y="5931703"/>
            <a:ext cx="584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dirty="0">
                <a:solidFill>
                  <a:srgbClr val="DA2468"/>
                </a:solidFill>
                <a:latin typeface="Arial" pitchFamily="34" charset="0"/>
                <a:cs typeface="Arial" pitchFamily="34" charset="0"/>
              </a:rPr>
              <a:t>1/09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626107" y="1877122"/>
            <a:ext cx="1786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dirty="0">
                <a:solidFill>
                  <a:srgbClr val="DA2468"/>
                </a:solidFill>
                <a:latin typeface="Arial" pitchFamily="34" charset="0"/>
                <a:cs typeface="Arial" pitchFamily="34" charset="0"/>
              </a:rPr>
              <a:t>15/07/16 et 1/07/17</a:t>
            </a:r>
          </a:p>
        </p:txBody>
      </p:sp>
      <p:sp>
        <p:nvSpPr>
          <p:cNvPr id="37" name="ZoneTexte 39"/>
          <p:cNvSpPr txBox="1"/>
          <p:nvPr/>
        </p:nvSpPr>
        <p:spPr>
          <a:xfrm>
            <a:off x="8506995" y="2139764"/>
            <a:ext cx="503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dirty="0">
                <a:solidFill>
                  <a:srgbClr val="DA2468"/>
                </a:solidFill>
                <a:latin typeface="Arial" pitchFamily="34" charset="0"/>
                <a:cs typeface="Arial" pitchFamily="34" charset="0"/>
              </a:rPr>
              <a:t> 1/01</a:t>
            </a:r>
          </a:p>
        </p:txBody>
      </p:sp>
      <p:sp>
        <p:nvSpPr>
          <p:cNvPr id="41" name="ZoneTexte 37"/>
          <p:cNvSpPr txBox="1"/>
          <p:nvPr/>
        </p:nvSpPr>
        <p:spPr>
          <a:xfrm>
            <a:off x="8573929" y="3658606"/>
            <a:ext cx="584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dirty="0">
                <a:solidFill>
                  <a:srgbClr val="DA2468"/>
                </a:solidFill>
                <a:latin typeface="Arial" pitchFamily="34" charset="0"/>
                <a:cs typeface="Arial" pitchFamily="34" charset="0"/>
              </a:rPr>
              <a:t>1/04</a:t>
            </a:r>
          </a:p>
        </p:txBody>
      </p:sp>
      <p:sp>
        <p:nvSpPr>
          <p:cNvPr id="42" name="ZoneTexte 39"/>
          <p:cNvSpPr txBox="1"/>
          <p:nvPr/>
        </p:nvSpPr>
        <p:spPr>
          <a:xfrm>
            <a:off x="8533312" y="3045225"/>
            <a:ext cx="503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dirty="0">
                <a:solidFill>
                  <a:srgbClr val="DA2468"/>
                </a:solidFill>
                <a:latin typeface="Arial" pitchFamily="34" charset="0"/>
                <a:cs typeface="Arial" pitchFamily="34" charset="0"/>
              </a:rPr>
              <a:t> 1/01</a:t>
            </a:r>
          </a:p>
        </p:txBody>
      </p:sp>
      <p:sp>
        <p:nvSpPr>
          <p:cNvPr id="20" name="ZoneTexte 39"/>
          <p:cNvSpPr txBox="1"/>
          <p:nvPr/>
        </p:nvSpPr>
        <p:spPr>
          <a:xfrm>
            <a:off x="8500084" y="2405385"/>
            <a:ext cx="503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dirty="0">
                <a:solidFill>
                  <a:srgbClr val="DA2468"/>
                </a:solidFill>
                <a:latin typeface="Arial" pitchFamily="34" charset="0"/>
                <a:cs typeface="Arial" pitchFamily="34" charset="0"/>
              </a:rPr>
              <a:t> 1/07</a:t>
            </a:r>
          </a:p>
        </p:txBody>
      </p:sp>
      <p:sp>
        <p:nvSpPr>
          <p:cNvPr id="21" name="ZoneTexte 39"/>
          <p:cNvSpPr txBox="1"/>
          <p:nvPr/>
        </p:nvSpPr>
        <p:spPr>
          <a:xfrm>
            <a:off x="8508704" y="2650486"/>
            <a:ext cx="503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dirty="0">
                <a:solidFill>
                  <a:srgbClr val="DA2468"/>
                </a:solidFill>
                <a:latin typeface="Arial" pitchFamily="34" charset="0"/>
                <a:cs typeface="Arial" pitchFamily="34" charset="0"/>
              </a:rPr>
              <a:t> 1/07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645576" y="4943884"/>
            <a:ext cx="584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dirty="0">
                <a:solidFill>
                  <a:srgbClr val="DA2468"/>
                </a:solidFill>
                <a:latin typeface="Arial" pitchFamily="34" charset="0"/>
                <a:cs typeface="Arial" pitchFamily="34" charset="0"/>
              </a:rPr>
              <a:t>1/09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657304" y="5175412"/>
            <a:ext cx="584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dirty="0">
                <a:solidFill>
                  <a:srgbClr val="DA2468"/>
                </a:solidFill>
                <a:latin typeface="Arial" pitchFamily="34" charset="0"/>
                <a:cs typeface="Arial" pitchFamily="34" charset="0"/>
              </a:rPr>
              <a:t>2018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669032" y="5406940"/>
            <a:ext cx="584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dirty="0">
                <a:solidFill>
                  <a:srgbClr val="DA2468"/>
                </a:solidFill>
                <a:latin typeface="Arial" pitchFamily="34" charset="0"/>
                <a:cs typeface="Arial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76428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4" grpId="0"/>
      <p:bldP spid="27" grpId="0" animBg="1"/>
      <p:bldP spid="30" grpId="0" animBg="1"/>
      <p:bldP spid="31" grpId="0" animBg="1"/>
      <p:bldP spid="35" grpId="0" animBg="1"/>
      <p:bldP spid="36" grpId="0" animBg="1"/>
      <p:bldP spid="38" grpId="0"/>
      <p:bldP spid="38" grpId="1"/>
      <p:bldP spid="39" grpId="0"/>
      <p:bldP spid="39" grpId="1"/>
      <p:bldP spid="40" grpId="0"/>
      <p:bldP spid="40" grpId="1"/>
      <p:bldP spid="37" grpId="0"/>
      <p:bldP spid="37" grpId="1"/>
      <p:bldP spid="41" grpId="0"/>
      <p:bldP spid="41" grpId="1"/>
      <p:bldP spid="42" grpId="0"/>
      <p:bldP spid="42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8" grpId="0"/>
      <p:bldP spid="2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re 2"/>
          <p:cNvSpPr>
            <a:spLocks noGrp="1"/>
          </p:cNvSpPr>
          <p:nvPr>
            <p:ph type="title"/>
          </p:nvPr>
        </p:nvSpPr>
        <p:spPr>
          <a:xfrm>
            <a:off x="1001713" y="306325"/>
            <a:ext cx="7685087" cy="965200"/>
          </a:xfrm>
        </p:spPr>
        <p:txBody>
          <a:bodyPr/>
          <a:lstStyle/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138896" y="2734228"/>
            <a:ext cx="2721064" cy="439835"/>
          </a:xfrm>
          <a:prstGeom prst="roundRect">
            <a:avLst/>
          </a:prstGeom>
          <a:gradFill>
            <a:gsLst>
              <a:gs pos="0">
                <a:schemeClr val="bg2">
                  <a:alpha val="21000"/>
                  <a:lumMod val="90000"/>
                  <a:lumOff val="10000"/>
                </a:schemeClr>
              </a:gs>
              <a:gs pos="38000">
                <a:schemeClr val="bg1">
                  <a:lumMod val="95000"/>
                </a:schemeClr>
              </a:gs>
            </a:gsLst>
            <a:lin ang="5400000" scaled="1"/>
          </a:gradFill>
          <a:ln w="6350" cmpd="sng">
            <a:gradFill>
              <a:gsLst>
                <a:gs pos="0">
                  <a:srgbClr val="DA2468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altLang="fr-FR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Pré-requis</a:t>
            </a:r>
            <a:r>
              <a:rPr lang="fr-BE" altLang="fr-F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fr-BE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3013274" y="2734228"/>
            <a:ext cx="2410603" cy="43983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mpd="sng">
            <a:gradFill>
              <a:gsLst>
                <a:gs pos="0">
                  <a:srgbClr val="DA2468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altLang="fr-FR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 existant	</a:t>
            </a:r>
            <a:endParaRPr lang="fr-B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5596356" y="2757380"/>
            <a:ext cx="3378967" cy="43983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mpd="sng">
            <a:gradFill>
              <a:gsLst>
                <a:gs pos="0">
                  <a:srgbClr val="DA2468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altLang="fr-FR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Rôles/Accès CSAM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138896" y="3762163"/>
            <a:ext cx="2735481" cy="439835"/>
          </a:xfrm>
          <a:prstGeom prst="roundRect">
            <a:avLst/>
          </a:prstGeom>
          <a:gradFill>
            <a:gsLst>
              <a:gs pos="0">
                <a:schemeClr val="bg2">
                  <a:alpha val="21000"/>
                  <a:lumMod val="90000"/>
                  <a:lumOff val="10000"/>
                </a:schemeClr>
              </a:gs>
              <a:gs pos="38000">
                <a:schemeClr val="bg1">
                  <a:lumMod val="95000"/>
                </a:schemeClr>
              </a:gs>
            </a:gsLst>
            <a:lin ang="5400000" scaled="1"/>
          </a:gradFill>
          <a:ln w="6350" cmpd="sng">
            <a:gradFill>
              <a:gsLst>
                <a:gs pos="0">
                  <a:srgbClr val="DA2468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altLang="fr-F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Connexion ?</a:t>
            </a:r>
            <a:endParaRPr lang="fr-BE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3026776" y="3723622"/>
            <a:ext cx="2397101" cy="43983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mpd="sng">
            <a:gradFill>
              <a:gsLst>
                <a:gs pos="0">
                  <a:srgbClr val="DA2468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altLang="fr-FR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BE" altLang="fr-FR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Login/mot de passe	</a:t>
            </a:r>
            <a:endParaRPr lang="fr-BE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5596357" y="3737896"/>
            <a:ext cx="3378966" cy="43983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mpd="sng">
            <a:gradFill>
              <a:gsLst>
                <a:gs pos="0">
                  <a:srgbClr val="DA2468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altLang="fr-FR" sz="15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eID</a:t>
            </a:r>
            <a:endParaRPr lang="fr-BE" altLang="fr-FR" sz="15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138896" y="4738065"/>
            <a:ext cx="2737410" cy="439835"/>
          </a:xfrm>
          <a:prstGeom prst="roundRect">
            <a:avLst/>
          </a:prstGeom>
          <a:gradFill>
            <a:gsLst>
              <a:gs pos="0">
                <a:schemeClr val="bg2">
                  <a:alpha val="21000"/>
                  <a:lumMod val="90000"/>
                  <a:lumOff val="10000"/>
                </a:schemeClr>
              </a:gs>
              <a:gs pos="38000">
                <a:schemeClr val="bg1">
                  <a:lumMod val="95000"/>
                </a:schemeClr>
              </a:gs>
            </a:gsLst>
            <a:lin ang="5400000" scaled="1"/>
          </a:gradFill>
          <a:ln w="6350" cmpd="sng">
            <a:gradFill>
              <a:gsLst>
                <a:gs pos="0">
                  <a:srgbClr val="DA2468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altLang="fr-F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y accéder ?</a:t>
            </a:r>
            <a:endParaRPr lang="fr-BE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rganigramme : Processus 3"/>
          <p:cNvSpPr/>
          <p:nvPr/>
        </p:nvSpPr>
        <p:spPr>
          <a:xfrm>
            <a:off x="3040358" y="1078424"/>
            <a:ext cx="2400923" cy="649354"/>
          </a:xfrm>
          <a:prstGeom prst="flowChartProcess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>
                <a:solidFill>
                  <a:schemeClr val="tx2">
                    <a:lumMod val="50000"/>
                  </a:schemeClr>
                </a:solidFill>
              </a:rPr>
              <a:t>Espace personnel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322" y="1078424"/>
            <a:ext cx="2435762" cy="61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Connector 25"/>
          <p:cNvCxnSpPr>
            <a:cxnSpLocks/>
          </p:cNvCxnSpPr>
          <p:nvPr/>
        </p:nvCxnSpPr>
        <p:spPr>
          <a:xfrm>
            <a:off x="5510117" y="1787857"/>
            <a:ext cx="0" cy="400304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958290" y="1787857"/>
            <a:ext cx="0" cy="400304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38896" y="3464852"/>
            <a:ext cx="8739377" cy="3590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4271" y="4450378"/>
            <a:ext cx="8739377" cy="1869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/>
          <p:cNvSpPr/>
          <p:nvPr/>
        </p:nvSpPr>
        <p:spPr>
          <a:xfrm>
            <a:off x="3056620" y="4762720"/>
            <a:ext cx="5918703" cy="4962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mpd="sng">
            <a:gradFill>
              <a:gsLst>
                <a:gs pos="0">
                  <a:srgbClr val="DA2468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fr-BE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 des démarches et/ou Formulaires en ligne </a:t>
            </a:r>
            <a:r>
              <a:rPr lang="fr-BE" altLang="fr-F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buAutoNum type="arabicPeriod"/>
            </a:pPr>
            <a:r>
              <a:rPr lang="fr-BE" altLang="fr-FR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Directement dans l’application</a:t>
            </a:r>
          </a:p>
        </p:txBody>
      </p:sp>
    </p:spTree>
    <p:extLst>
      <p:ext uri="{BB962C8B-B14F-4D97-AF65-F5344CB8AC3E}">
        <p14:creationId xmlns:p14="http://schemas.microsoft.com/office/powerpoint/2010/main" val="85539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>
                <a:latin typeface="Arial" charset="0"/>
                <a:cs typeface="Arial" charset="0"/>
              </a:rPr>
              <a:t>Créer vos rôles et accès dans CSAM</a:t>
            </a:r>
          </a:p>
        </p:txBody>
      </p:sp>
      <p:sp>
        <p:nvSpPr>
          <p:cNvPr id="28675" name="Sous-titre 2"/>
          <p:cNvSpPr>
            <a:spLocks noGrp="1"/>
          </p:cNvSpPr>
          <p:nvPr>
            <p:ph type="subTitle" idx="1"/>
          </p:nvPr>
        </p:nvSpPr>
        <p:spPr>
          <a:xfrm>
            <a:off x="1157941" y="4371797"/>
            <a:ext cx="7509435" cy="1051860"/>
          </a:xfrm>
        </p:spPr>
        <p:txBody>
          <a:bodyPr>
            <a:normAutofit/>
          </a:bodyPr>
          <a:lstStyle/>
          <a:p>
            <a:endParaRPr lang="fr-FR" alt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9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Trois niveaux d’intervenants</a:t>
            </a:r>
          </a:p>
        </p:txBody>
      </p:sp>
      <p:pic>
        <p:nvPicPr>
          <p:cNvPr id="2050" name="Picture 2" descr="Résultat de recherche d'images pour &quot;icone utilisateur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692" y="1741129"/>
            <a:ext cx="536200" cy="536200"/>
          </a:xfrm>
          <a:prstGeom prst="rect">
            <a:avLst/>
          </a:prstGeom>
          <a:noFill/>
        </p:spPr>
      </p:pic>
      <p:pic>
        <p:nvPicPr>
          <p:cNvPr id="2052" name="Picture 4" descr="Résultat de recherche d'images pour &quot;icone utilisateur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0559" y="5021436"/>
            <a:ext cx="618565" cy="618565"/>
          </a:xfrm>
          <a:prstGeom prst="rect">
            <a:avLst/>
          </a:prstGeom>
          <a:noFill/>
        </p:spPr>
      </p:pic>
      <p:pic>
        <p:nvPicPr>
          <p:cNvPr id="2054" name="Picture 6" descr="Résultat de recherche d'images pour &quot;icone administrateur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7167" y="3473906"/>
            <a:ext cx="508286" cy="538069"/>
          </a:xfrm>
          <a:prstGeom prst="rect">
            <a:avLst/>
          </a:prstGeom>
          <a:noFill/>
        </p:spPr>
      </p:pic>
      <p:sp>
        <p:nvSpPr>
          <p:cNvPr id="23" name="ZoneTexte 22"/>
          <p:cNvSpPr txBox="1"/>
          <p:nvPr/>
        </p:nvSpPr>
        <p:spPr>
          <a:xfrm>
            <a:off x="811891" y="1893528"/>
            <a:ext cx="20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Représentant légal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578392" y="3513072"/>
            <a:ext cx="334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Gestionnaire d’accès principal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513599" y="5162196"/>
            <a:ext cx="334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Utilisateurs de Mon Espace</a:t>
            </a:r>
          </a:p>
        </p:txBody>
      </p:sp>
      <p:sp>
        <p:nvSpPr>
          <p:cNvPr id="26" name="Flèche vers le bas 25"/>
          <p:cNvSpPr/>
          <p:nvPr/>
        </p:nvSpPr>
        <p:spPr>
          <a:xfrm>
            <a:off x="2149742" y="2277330"/>
            <a:ext cx="158255" cy="1041604"/>
          </a:xfrm>
          <a:prstGeom prst="downArrow">
            <a:avLst/>
          </a:prstGeom>
          <a:solidFill>
            <a:srgbClr val="2F8AC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Flèche vers le bas 26"/>
          <p:cNvSpPr/>
          <p:nvPr/>
        </p:nvSpPr>
        <p:spPr>
          <a:xfrm>
            <a:off x="3907114" y="3966644"/>
            <a:ext cx="158255" cy="984885"/>
          </a:xfrm>
          <a:prstGeom prst="downArrow">
            <a:avLst/>
          </a:prstGeom>
          <a:solidFill>
            <a:srgbClr val="2F8AC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ZoneTexte 27"/>
          <p:cNvSpPr txBox="1"/>
          <p:nvPr/>
        </p:nvSpPr>
        <p:spPr>
          <a:xfrm>
            <a:off x="2363585" y="2660515"/>
            <a:ext cx="4983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>
                <a:solidFill>
                  <a:srgbClr val="2F8ACB"/>
                </a:solidFill>
              </a:rPr>
              <a:t>Etape 1 – Désignation d’un gestionnaire d’accès principal</a:t>
            </a:r>
            <a:r>
              <a:rPr lang="fr-BE" sz="1400" dirty="0">
                <a:solidFill>
                  <a:srgbClr val="2F8ACB"/>
                </a:solidFill>
                <a:sym typeface="Wingdings"/>
              </a:rPr>
              <a:t> </a:t>
            </a:r>
          </a:p>
          <a:p>
            <a:r>
              <a:rPr lang="fr-BE" sz="14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	  Configuration des accès  CSAM (p.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</a:rPr>
              <a:t> 5)</a:t>
            </a:r>
            <a:endParaRPr lang="fr-BE" sz="1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BE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092729" y="4178320"/>
            <a:ext cx="4196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>
                <a:solidFill>
                  <a:srgbClr val="2F8ACB"/>
                </a:solidFill>
              </a:rPr>
              <a:t>Etape 2 – Enrôlement des utilisateurs de Mon Espace</a:t>
            </a:r>
            <a:endParaRPr lang="fr-BE" sz="1400" dirty="0">
              <a:solidFill>
                <a:srgbClr val="2F8ACB"/>
              </a:solidFill>
              <a:sym typeface="Wingdings"/>
            </a:endParaRPr>
          </a:p>
          <a:p>
            <a:pPr algn="ctr"/>
            <a:r>
              <a:rPr lang="fr-BE" sz="14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	 Configuration des accès CSAM (p. 16)</a:t>
            </a:r>
            <a:endParaRPr lang="fr-BE" sz="1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BE" sz="1600" dirty="0"/>
          </a:p>
        </p:txBody>
      </p:sp>
      <p:sp>
        <p:nvSpPr>
          <p:cNvPr id="30" name="ZoneTexte 29"/>
          <p:cNvSpPr txBox="1"/>
          <p:nvPr/>
        </p:nvSpPr>
        <p:spPr>
          <a:xfrm>
            <a:off x="1091182" y="4124760"/>
            <a:ext cx="2474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i="1" dirty="0">
                <a:solidFill>
                  <a:schemeClr val="bg1">
                    <a:lumMod val="50000"/>
                  </a:schemeClr>
                </a:solidFill>
              </a:rPr>
              <a:t>Personne désignée (représentant légal ou travailleur) pour gérer les rôles et accès des utilisateurs d’applications d’administration électronique (Mon Espace, ONSS, TVA…) de l’organisme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619638" y="5748867"/>
            <a:ext cx="359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200" i="1" dirty="0">
                <a:solidFill>
                  <a:schemeClr val="bg1">
                    <a:lumMod val="50000"/>
                  </a:schemeClr>
                </a:solidFill>
              </a:rPr>
              <a:t>Personnes désignées au sein de l’organisme pour accéder à Mon Espace pour, entre autre, réaliser l’encodage de formulaires </a:t>
            </a:r>
          </a:p>
        </p:txBody>
      </p:sp>
      <p:pic>
        <p:nvPicPr>
          <p:cNvPr id="15" name="Picture 16" descr="https://www.csam.be/images/logos/logo-csa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8725" y="2772057"/>
            <a:ext cx="865636" cy="272864"/>
          </a:xfrm>
          <a:prstGeom prst="rect">
            <a:avLst/>
          </a:prstGeom>
          <a:noFill/>
        </p:spPr>
      </p:pic>
      <p:pic>
        <p:nvPicPr>
          <p:cNvPr id="16" name="Picture 16" descr="https://www.csam.be/images/logos/logo-csa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6487" y="4277166"/>
            <a:ext cx="865636" cy="272864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775558" y="1847935"/>
            <a:ext cx="63684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Un doute ? Consulter BCE Public </a:t>
            </a:r>
            <a:r>
              <a:rPr lang="fr-BE" sz="1400" dirty="0" err="1">
                <a:solidFill>
                  <a:schemeClr val="bg1">
                    <a:lumMod val="50000"/>
                  </a:schemeClr>
                </a:solidFill>
                <a:sym typeface="Wingdings"/>
              </a:rPr>
              <a:t>Search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 </a:t>
            </a:r>
            <a:r>
              <a:rPr lang="fr-BE" sz="1200" dirty="0">
                <a:hlinkClick r:id="rId6"/>
              </a:rPr>
              <a:t>http://kbopub.economie.fgov.be/kbopub/zoeknummerform.html?lang=fr</a:t>
            </a:r>
            <a:endParaRPr lang="fr-BE" sz="1400" dirty="0"/>
          </a:p>
          <a:p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9750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372" y="5961185"/>
            <a:ext cx="2047875" cy="838200"/>
          </a:xfrm>
          <a:prstGeom prst="rect">
            <a:avLst/>
          </a:prstGeom>
        </p:spPr>
      </p:pic>
      <p:pic>
        <p:nvPicPr>
          <p:cNvPr id="3" name="Graphic 2" descr="User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513" y="2538752"/>
            <a:ext cx="914400" cy="914400"/>
          </a:xfrm>
          <a:prstGeom prst="rect">
            <a:avLst/>
          </a:prstGeom>
        </p:spPr>
      </p:pic>
      <p:pic>
        <p:nvPicPr>
          <p:cNvPr id="20" name="Graphic 19" descr="User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513" y="1455047"/>
            <a:ext cx="914400" cy="914400"/>
          </a:xfrm>
          <a:prstGeom prst="rect">
            <a:avLst/>
          </a:prstGeom>
        </p:spPr>
      </p:pic>
      <p:pic>
        <p:nvPicPr>
          <p:cNvPr id="21" name="Graphic 20" descr="User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4513" y="4736432"/>
            <a:ext cx="914400" cy="914400"/>
          </a:xfrm>
          <a:prstGeom prst="rect">
            <a:avLst/>
          </a:prstGeom>
        </p:spPr>
      </p:pic>
      <p:pic>
        <p:nvPicPr>
          <p:cNvPr id="22" name="Graphic 21" descr="User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4513" y="5737839"/>
            <a:ext cx="914400" cy="914400"/>
          </a:xfrm>
          <a:prstGeom prst="rect">
            <a:avLst/>
          </a:prstGeom>
        </p:spPr>
      </p:pic>
      <p:pic>
        <p:nvPicPr>
          <p:cNvPr id="31" name="Graphic 30" descr="User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4513" y="3589419"/>
            <a:ext cx="914400" cy="91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6172" y="2169420"/>
            <a:ext cx="2179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FF9900"/>
                </a:solidFill>
              </a:rPr>
              <a:t>Relecteur de dossiers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-78232" y="3233850"/>
            <a:ext cx="224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B0F0"/>
                </a:solidFill>
              </a:rPr>
              <a:t>Rédacteur de dossiers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14" y="4305319"/>
            <a:ext cx="1960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B050"/>
                </a:solidFill>
              </a:rPr>
              <a:t>Editeur de dossiers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310" y="5428224"/>
            <a:ext cx="1384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7030A0"/>
                </a:solidFill>
              </a:rPr>
              <a:t>Gestionnaire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310" y="6489617"/>
            <a:ext cx="1300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DA2468"/>
                </a:solidFill>
              </a:rPr>
              <a:t>Propriétaire</a:t>
            </a: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2160000" y="1662811"/>
            <a:ext cx="0" cy="513657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3060000" y="1663200"/>
            <a:ext cx="0" cy="513657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3960000" y="1663200"/>
            <a:ext cx="0" cy="513657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4860000" y="1663200"/>
            <a:ext cx="0" cy="513657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5760000" y="1663200"/>
            <a:ext cx="0" cy="513657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6660000" y="1663200"/>
            <a:ext cx="0" cy="513657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7560000" y="1663200"/>
            <a:ext cx="0" cy="513657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43718" y="1270381"/>
            <a:ext cx="816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Créer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42590" y="1270381"/>
            <a:ext cx="816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Lire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72426" y="1270381"/>
            <a:ext cx="1042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Modifier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10153" y="1293479"/>
            <a:ext cx="1214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Supprimer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95871" y="1302833"/>
            <a:ext cx="1214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Signer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06836" y="1302833"/>
            <a:ext cx="1214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Soumettre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92554" y="1293479"/>
            <a:ext cx="138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Gérer Espace</a:t>
            </a:r>
          </a:p>
        </p:txBody>
      </p:sp>
      <p:pic>
        <p:nvPicPr>
          <p:cNvPr id="14" name="Graphic 13" descr="Checkmark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97261" y="1852554"/>
            <a:ext cx="487918" cy="487918"/>
          </a:xfrm>
          <a:prstGeom prst="rect">
            <a:avLst/>
          </a:prstGeom>
        </p:spPr>
      </p:pic>
      <p:pic>
        <p:nvPicPr>
          <p:cNvPr id="48" name="Graphic 47" descr="Checkmark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97261" y="2873879"/>
            <a:ext cx="487918" cy="487918"/>
          </a:xfrm>
          <a:prstGeom prst="rect">
            <a:avLst/>
          </a:prstGeom>
        </p:spPr>
      </p:pic>
      <p:pic>
        <p:nvPicPr>
          <p:cNvPr id="49" name="Graphic 48" descr="Checkmark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385192" y="3895204"/>
            <a:ext cx="487918" cy="487918"/>
          </a:xfrm>
          <a:prstGeom prst="rect">
            <a:avLst/>
          </a:prstGeom>
        </p:spPr>
      </p:pic>
      <p:pic>
        <p:nvPicPr>
          <p:cNvPr id="50" name="Graphic 49" descr="Checkmark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353978" y="4973011"/>
            <a:ext cx="487918" cy="487918"/>
          </a:xfrm>
          <a:prstGeom prst="rect">
            <a:avLst/>
          </a:prstGeom>
        </p:spPr>
      </p:pic>
      <p:pic>
        <p:nvPicPr>
          <p:cNvPr id="51" name="Graphic 50" descr="Checkmark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385192" y="6001699"/>
            <a:ext cx="487918" cy="487918"/>
          </a:xfrm>
          <a:prstGeom prst="rect">
            <a:avLst/>
          </a:prstGeom>
        </p:spPr>
      </p:pic>
      <p:pic>
        <p:nvPicPr>
          <p:cNvPr id="52" name="Graphic 51" descr="Checkmark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67388" y="2873879"/>
            <a:ext cx="487918" cy="487918"/>
          </a:xfrm>
          <a:prstGeom prst="rect">
            <a:avLst/>
          </a:prstGeom>
        </p:spPr>
      </p:pic>
      <p:pic>
        <p:nvPicPr>
          <p:cNvPr id="53" name="Graphic 52" descr="Checkmark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79796" y="3895204"/>
            <a:ext cx="487918" cy="487918"/>
          </a:xfrm>
          <a:prstGeom prst="rect">
            <a:avLst/>
          </a:prstGeom>
        </p:spPr>
      </p:pic>
      <p:pic>
        <p:nvPicPr>
          <p:cNvPr id="54" name="Graphic 53" descr="Checkmark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37132" y="6001699"/>
            <a:ext cx="487918" cy="487918"/>
          </a:xfrm>
          <a:prstGeom prst="rect">
            <a:avLst/>
          </a:prstGeom>
        </p:spPr>
      </p:pic>
      <p:pic>
        <p:nvPicPr>
          <p:cNvPr id="55" name="Graphic 54" descr="Checkmark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128123" y="6001699"/>
            <a:ext cx="487918" cy="487918"/>
          </a:xfrm>
          <a:prstGeom prst="rect">
            <a:avLst/>
          </a:prstGeom>
        </p:spPr>
      </p:pic>
      <p:pic>
        <p:nvPicPr>
          <p:cNvPr id="56" name="Graphic 55" descr="Checkmark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132705" y="6001699"/>
            <a:ext cx="487918" cy="487918"/>
          </a:xfrm>
          <a:prstGeom prst="rect">
            <a:avLst/>
          </a:prstGeom>
        </p:spPr>
      </p:pic>
      <p:pic>
        <p:nvPicPr>
          <p:cNvPr id="57" name="Graphic 56" descr="Checkmark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962309" y="6018798"/>
            <a:ext cx="487918" cy="487918"/>
          </a:xfrm>
          <a:prstGeom prst="rect">
            <a:avLst/>
          </a:prstGeom>
        </p:spPr>
      </p:pic>
      <p:pic>
        <p:nvPicPr>
          <p:cNvPr id="58" name="Graphic 57" descr="Checkmark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866041" y="6001699"/>
            <a:ext cx="487918" cy="487918"/>
          </a:xfrm>
          <a:prstGeom prst="rect">
            <a:avLst/>
          </a:prstGeom>
        </p:spPr>
      </p:pic>
      <p:pic>
        <p:nvPicPr>
          <p:cNvPr id="59" name="Graphic 58" descr="Checkmark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887876" y="6018798"/>
            <a:ext cx="487918" cy="487918"/>
          </a:xfrm>
          <a:prstGeom prst="rect">
            <a:avLst/>
          </a:prstGeom>
        </p:spPr>
      </p:pic>
      <p:pic>
        <p:nvPicPr>
          <p:cNvPr id="60" name="Graphic 59" descr="Checkmark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887876" y="4968623"/>
            <a:ext cx="487918" cy="487918"/>
          </a:xfrm>
          <a:prstGeom prst="rect">
            <a:avLst/>
          </a:prstGeom>
        </p:spPr>
      </p:pic>
      <p:pic>
        <p:nvPicPr>
          <p:cNvPr id="61" name="Graphic 60" descr="Checkmark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73337" y="3895464"/>
            <a:ext cx="487918" cy="487918"/>
          </a:xfrm>
          <a:prstGeom prst="rect">
            <a:avLst/>
          </a:prstGeom>
        </p:spPr>
      </p:pic>
      <p:pic>
        <p:nvPicPr>
          <p:cNvPr id="62" name="Graphic 61" descr="Checkmark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03960" y="3895464"/>
            <a:ext cx="487918" cy="487918"/>
          </a:xfrm>
          <a:prstGeom prst="rect">
            <a:avLst/>
          </a:prstGeom>
        </p:spPr>
      </p:pic>
      <p:pic>
        <p:nvPicPr>
          <p:cNvPr id="63" name="Graphic 62" descr="Checkmark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03959" y="3895464"/>
            <a:ext cx="487918" cy="487918"/>
          </a:xfrm>
          <a:prstGeom prst="rect">
            <a:avLst/>
          </a:prstGeom>
        </p:spPr>
      </p:pic>
      <p:pic>
        <p:nvPicPr>
          <p:cNvPr id="64" name="Graphic 63" descr="Checkmark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89413" y="3895464"/>
            <a:ext cx="487918" cy="487918"/>
          </a:xfrm>
          <a:prstGeom prst="rect">
            <a:avLst/>
          </a:prstGeom>
        </p:spPr>
      </p:pic>
      <p:pic>
        <p:nvPicPr>
          <p:cNvPr id="65" name="Graphic 64" descr="Checkmark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73337" y="2878157"/>
            <a:ext cx="487918" cy="487918"/>
          </a:xfrm>
          <a:prstGeom prst="rect">
            <a:avLst/>
          </a:prstGeom>
        </p:spPr>
      </p:pic>
      <p:pic>
        <p:nvPicPr>
          <p:cNvPr id="66" name="Graphic 65" descr="Checkmark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58746" y="2878157"/>
            <a:ext cx="487918" cy="487918"/>
          </a:xfrm>
          <a:prstGeom prst="rect">
            <a:avLst/>
          </a:prstGeom>
        </p:spPr>
      </p:pic>
      <p:sp>
        <p:nvSpPr>
          <p:cNvPr id="67" name="Titre 66"/>
          <p:cNvSpPr>
            <a:spLocks noGrp="1"/>
          </p:cNvSpPr>
          <p:nvPr>
            <p:ph type="title"/>
          </p:nvPr>
        </p:nvSpPr>
        <p:spPr>
          <a:xfrm>
            <a:off x="1001713" y="293080"/>
            <a:ext cx="7685087" cy="965200"/>
          </a:xfrm>
        </p:spPr>
        <p:txBody>
          <a:bodyPr/>
          <a:lstStyle/>
          <a:p>
            <a:r>
              <a:rPr lang="fr-BE" dirty="0"/>
              <a:t>Rôles d’utilisateur Mon Espace</a:t>
            </a:r>
          </a:p>
        </p:txBody>
      </p:sp>
    </p:spTree>
    <p:extLst>
      <p:ext uri="{BB962C8B-B14F-4D97-AF65-F5344CB8AC3E}">
        <p14:creationId xmlns:p14="http://schemas.microsoft.com/office/powerpoint/2010/main" val="278198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Synthèse du processus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297558" y="1985231"/>
            <a:ext cx="710238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BE" dirty="0"/>
              <a:t>Mon organisme dispose-t-il d’un gestionnaire d’accès principal  (GAP) 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229894" y="2353074"/>
            <a:ext cx="710238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BE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 </a:t>
            </a:r>
            <a:r>
              <a:rPr lang="fr-BE" sz="1400" i="1" dirty="0">
                <a:solidFill>
                  <a:schemeClr val="bg1">
                    <a:lumMod val="50000"/>
                  </a:schemeClr>
                </a:solidFill>
              </a:rPr>
              <a:t>Je consulte la liste transmise par l’administration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2008074" y="2746723"/>
            <a:ext cx="573741" cy="329481"/>
            <a:chOff x="2079794" y="2440605"/>
            <a:chExt cx="573741" cy="329481"/>
          </a:xfrm>
        </p:grpSpPr>
        <p:cxnSp>
          <p:nvCxnSpPr>
            <p:cNvPr id="14" name="Connecteur droit avec flèche 13"/>
            <p:cNvCxnSpPr/>
            <p:nvPr/>
          </p:nvCxnSpPr>
          <p:spPr>
            <a:xfrm flipH="1">
              <a:off x="2079794" y="2467500"/>
              <a:ext cx="1" cy="3025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2079795" y="2440605"/>
              <a:ext cx="5737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dirty="0"/>
                <a:t>Oui</a:t>
              </a:r>
            </a:p>
          </p:txBody>
        </p:sp>
      </p:grpSp>
      <p:cxnSp>
        <p:nvCxnSpPr>
          <p:cNvPr id="16" name="Connecteur droit avec flèche 15"/>
          <p:cNvCxnSpPr/>
          <p:nvPr/>
        </p:nvCxnSpPr>
        <p:spPr>
          <a:xfrm flipH="1">
            <a:off x="7395880" y="2781275"/>
            <a:ext cx="1" cy="3025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404846" y="2763345"/>
            <a:ext cx="600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Non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343037" y="3197867"/>
            <a:ext cx="50370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BE" sz="1600" dirty="0"/>
              <a:t>Ce GAP est-il toujours actif dans mon organisme ?</a:t>
            </a:r>
            <a:endParaRPr lang="fr-BE" dirty="0"/>
          </a:p>
        </p:txBody>
      </p:sp>
      <p:grpSp>
        <p:nvGrpSpPr>
          <p:cNvPr id="22" name="Groupe 21"/>
          <p:cNvGrpSpPr/>
          <p:nvPr/>
        </p:nvGrpSpPr>
        <p:grpSpPr>
          <a:xfrm>
            <a:off x="1999109" y="3650425"/>
            <a:ext cx="573741" cy="329481"/>
            <a:chOff x="2079794" y="2440605"/>
            <a:chExt cx="573741" cy="329481"/>
          </a:xfrm>
        </p:grpSpPr>
        <p:cxnSp>
          <p:nvCxnSpPr>
            <p:cNvPr id="23" name="Connecteur droit avec flèche 22"/>
            <p:cNvCxnSpPr/>
            <p:nvPr/>
          </p:nvCxnSpPr>
          <p:spPr>
            <a:xfrm flipH="1">
              <a:off x="2079794" y="2467500"/>
              <a:ext cx="1" cy="3025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2079795" y="2440605"/>
              <a:ext cx="5737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dirty="0"/>
                <a:t>Oui</a:t>
              </a: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224118" y="4063425"/>
            <a:ext cx="3801035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BE" dirty="0"/>
              <a:t> </a:t>
            </a:r>
            <a:r>
              <a:rPr lang="fr-BE" sz="1600" dirty="0"/>
              <a:t>Le GAP attribue les rôles et accès aux utilisateurs de Mon Espace</a:t>
            </a:r>
            <a:endParaRPr lang="fr-BE" dirty="0"/>
          </a:p>
        </p:txBody>
      </p:sp>
      <p:sp>
        <p:nvSpPr>
          <p:cNvPr id="26" name="ZoneTexte 25"/>
          <p:cNvSpPr txBox="1"/>
          <p:nvPr/>
        </p:nvSpPr>
        <p:spPr>
          <a:xfrm>
            <a:off x="295838" y="4965858"/>
            <a:ext cx="424889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>
                <a:solidFill>
                  <a:srgbClr val="2F8ACB"/>
                </a:solidFill>
              </a:rPr>
              <a:t>Etape 2 – Enrôlement des utilisateurs dans Mon Espace</a:t>
            </a:r>
            <a:endParaRPr lang="fr-BE" sz="1400" dirty="0">
              <a:solidFill>
                <a:srgbClr val="2F8ACB"/>
              </a:solidFill>
              <a:sym typeface="Wingdings"/>
            </a:endParaRPr>
          </a:p>
          <a:p>
            <a:pPr algn="ctr"/>
            <a:r>
              <a:rPr lang="fr-BE" sz="14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	 Configuration des accès CSAM : </a:t>
            </a:r>
            <a:r>
              <a:rPr lang="fr-BE" sz="1400" i="1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p</a:t>
            </a:r>
            <a:r>
              <a:rPr lang="fr-BE" sz="1400" i="1" dirty="0">
                <a:solidFill>
                  <a:schemeClr val="bg1">
                    <a:lumMod val="50000"/>
                  </a:schemeClr>
                </a:solidFill>
              </a:rPr>
              <a:t>age 13 et suivantes</a:t>
            </a:r>
            <a:endParaRPr lang="fr-BE" sz="1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BE" sz="1600" dirty="0"/>
          </a:p>
        </p:txBody>
      </p:sp>
      <p:pic>
        <p:nvPicPr>
          <p:cNvPr id="27" name="Picture 6" descr="Résultat de recherche d'images pour &quot;icone administrateur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7" y="4121123"/>
            <a:ext cx="425353" cy="450276"/>
          </a:xfrm>
          <a:prstGeom prst="rect">
            <a:avLst/>
          </a:prstGeom>
          <a:noFill/>
        </p:spPr>
      </p:pic>
      <p:cxnSp>
        <p:nvCxnSpPr>
          <p:cNvPr id="28" name="Connecteur droit avec flèche 27"/>
          <p:cNvCxnSpPr/>
          <p:nvPr/>
        </p:nvCxnSpPr>
        <p:spPr>
          <a:xfrm>
            <a:off x="4428539" y="3391552"/>
            <a:ext cx="85164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598874" y="3146618"/>
            <a:ext cx="600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Non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1999110" y="4663272"/>
            <a:ext cx="1" cy="302586"/>
          </a:xfrm>
          <a:prstGeom prst="straightConnector1">
            <a:avLst/>
          </a:prstGeom>
          <a:ln>
            <a:solidFill>
              <a:srgbClr val="2F8ACB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728427" y="3212383"/>
            <a:ext cx="355004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BE" dirty="0"/>
              <a:t> </a:t>
            </a:r>
            <a:r>
              <a:rPr lang="fr-BE" sz="1600" dirty="0"/>
              <a:t>Le représentant légal désigne un GAP</a:t>
            </a:r>
            <a:endParaRPr lang="fr-BE" dirty="0"/>
          </a:p>
        </p:txBody>
      </p:sp>
      <p:pic>
        <p:nvPicPr>
          <p:cNvPr id="33" name="Picture 2" descr="Résultat de recherche d'images pour &quot;icone utilisateur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1197" y="3203024"/>
            <a:ext cx="489620" cy="410691"/>
          </a:xfrm>
          <a:prstGeom prst="rect">
            <a:avLst/>
          </a:prstGeom>
          <a:noFill/>
        </p:spPr>
      </p:pic>
      <p:cxnSp>
        <p:nvCxnSpPr>
          <p:cNvPr id="34" name="Connecteur droit avec flèche 33"/>
          <p:cNvCxnSpPr/>
          <p:nvPr/>
        </p:nvCxnSpPr>
        <p:spPr>
          <a:xfrm flipH="1">
            <a:off x="7413811" y="3701991"/>
            <a:ext cx="1" cy="302586"/>
          </a:xfrm>
          <a:prstGeom prst="straightConnector1">
            <a:avLst/>
          </a:prstGeom>
          <a:ln>
            <a:solidFill>
              <a:srgbClr val="2F8ACB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5369860" y="4167973"/>
            <a:ext cx="3899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>
                <a:solidFill>
                  <a:srgbClr val="2F8ACB"/>
                </a:solidFill>
              </a:rPr>
              <a:t>Etape 1 – Désignation d’un gestionnaire d’accès principal</a:t>
            </a:r>
            <a:r>
              <a:rPr lang="fr-BE" sz="1400" dirty="0">
                <a:solidFill>
                  <a:srgbClr val="2F8ACB"/>
                </a:solidFill>
                <a:sym typeface="Wingdings"/>
              </a:rPr>
              <a:t> </a:t>
            </a:r>
          </a:p>
          <a:p>
            <a:pPr algn="ctr"/>
            <a:r>
              <a:rPr lang="fr-BE" sz="14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 Configuration des accès CSAM : </a:t>
            </a:r>
            <a:r>
              <a:rPr lang="fr-BE" sz="1400" i="1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p</a:t>
            </a:r>
            <a:r>
              <a:rPr lang="fr-BE" sz="1400" i="1" dirty="0">
                <a:solidFill>
                  <a:schemeClr val="bg1">
                    <a:lumMod val="50000"/>
                  </a:schemeClr>
                </a:solidFill>
              </a:rPr>
              <a:t>age 5 et suivantes</a:t>
            </a:r>
            <a:endParaRPr lang="fr-BE" sz="1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BE" sz="1600" dirty="0"/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4402658" y="4341842"/>
            <a:ext cx="8865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37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9" grpId="0"/>
      <p:bldP spid="11" grpId="0"/>
      <p:bldP spid="25" grpId="0"/>
      <p:bldP spid="26" grpId="0"/>
      <p:bldP spid="30" grpId="0"/>
      <p:bldP spid="32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>
                <a:latin typeface="Arial" charset="0"/>
                <a:cs typeface="Arial" charset="0"/>
              </a:rPr>
              <a:t>Démonstration </a:t>
            </a:r>
          </a:p>
        </p:txBody>
      </p:sp>
      <p:sp>
        <p:nvSpPr>
          <p:cNvPr id="28675" name="Sous-titre 2"/>
          <p:cNvSpPr>
            <a:spLocks noGrp="1"/>
          </p:cNvSpPr>
          <p:nvPr>
            <p:ph type="subTitle" idx="1"/>
          </p:nvPr>
        </p:nvSpPr>
        <p:spPr>
          <a:xfrm>
            <a:off x="1157941" y="4371797"/>
            <a:ext cx="7509435" cy="1051860"/>
          </a:xfrm>
        </p:spPr>
        <p:txBody>
          <a:bodyPr>
            <a:normAutofit/>
          </a:bodyPr>
          <a:lstStyle/>
          <a:p>
            <a:endParaRPr lang="fr-FR" alt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6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1001713" y="1822450"/>
            <a:ext cx="7685087" cy="403066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BE" dirty="0"/>
              <a:t>Initier et retrouver un dossier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FR" altLang="fr-FR" dirty="0">
                <a:latin typeface="Arial" charset="0"/>
                <a:cs typeface="Arial" charset="0"/>
              </a:rPr>
              <a:t>Créer vos rôles et accès dans CSAM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FR" altLang="fr-FR" dirty="0">
                <a:latin typeface="Arial" charset="0"/>
                <a:cs typeface="Arial" charset="0"/>
              </a:rPr>
              <a:t>Démonstration</a:t>
            </a: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Vos questions ?</a:t>
            </a:r>
          </a:p>
          <a:p>
            <a:pPr marL="457200" indent="-457200">
              <a:spcAft>
                <a:spcPts val="1200"/>
              </a:spcAft>
              <a:buNone/>
              <a:defRPr/>
            </a:pPr>
            <a:endParaRPr lang="fr-BE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None/>
              <a:defRPr/>
            </a:pPr>
            <a:endParaRPr lang="fr-BE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Font typeface="Arial" charset="0"/>
              <a:buNone/>
              <a:defRPr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latin typeface="Arial" charset="0"/>
                <a:cs typeface="Arial" charset="0"/>
              </a:rPr>
              <a:t>Sommaire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>
                <a:latin typeface="Arial" charset="0"/>
                <a:cs typeface="Arial" charset="0"/>
              </a:rPr>
              <a:t>Vos questions ?</a:t>
            </a:r>
          </a:p>
        </p:txBody>
      </p:sp>
      <p:sp>
        <p:nvSpPr>
          <p:cNvPr id="28675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alt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73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33137" y="2342984"/>
            <a:ext cx="8253663" cy="1041066"/>
          </a:xfrm>
        </p:spPr>
        <p:txBody>
          <a:bodyPr/>
          <a:lstStyle/>
          <a:p>
            <a:pPr marL="0" indent="0" algn="ctr">
              <a:buNone/>
            </a:pPr>
            <a:r>
              <a:rPr lang="fr-BE" sz="4000" b="1" i="1" dirty="0"/>
              <a:t>Merci pour votre attention!</a:t>
            </a:r>
            <a:endParaRPr lang="fr-BE" sz="2800" b="1" i="1" dirty="0"/>
          </a:p>
          <a:p>
            <a:pPr algn="ctr">
              <a:buNone/>
            </a:pPr>
            <a:endParaRPr lang="fr-BE" sz="4000" b="1" i="1" dirty="0"/>
          </a:p>
        </p:txBody>
      </p:sp>
    </p:spTree>
    <p:extLst>
      <p:ext uri="{BB962C8B-B14F-4D97-AF65-F5344CB8AC3E}">
        <p14:creationId xmlns:p14="http://schemas.microsoft.com/office/powerpoint/2010/main" val="391674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>
                <a:latin typeface="Arial" charset="0"/>
                <a:cs typeface="Arial" charset="0"/>
              </a:rPr>
              <a:t>Initier et retrouver un dossier</a:t>
            </a:r>
          </a:p>
        </p:txBody>
      </p:sp>
      <p:sp>
        <p:nvSpPr>
          <p:cNvPr id="28675" name="Sous-titre 2"/>
          <p:cNvSpPr>
            <a:spLocks noGrp="1"/>
          </p:cNvSpPr>
          <p:nvPr>
            <p:ph type="subTitle" idx="1"/>
          </p:nvPr>
        </p:nvSpPr>
        <p:spPr>
          <a:xfrm>
            <a:off x="1157941" y="4371797"/>
            <a:ext cx="7509435" cy="1051860"/>
          </a:xfrm>
        </p:spPr>
        <p:txBody>
          <a:bodyPr>
            <a:normAutofit/>
          </a:bodyPr>
          <a:lstStyle/>
          <a:p>
            <a:endParaRPr lang="fr-FR" alt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12" y="3049700"/>
            <a:ext cx="1126113" cy="1022511"/>
          </a:xfrm>
          <a:prstGeom prst="rect">
            <a:avLst/>
          </a:prstGeom>
        </p:spPr>
      </p:pic>
      <p:pic>
        <p:nvPicPr>
          <p:cNvPr id="2" name="Graphic 1" descr="Computer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757" y="2532956"/>
            <a:ext cx="2393721" cy="23937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5343" y="4816911"/>
            <a:ext cx="3643027" cy="1129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249" y="1148244"/>
            <a:ext cx="3240531" cy="1781190"/>
          </a:xfrm>
          <a:prstGeom prst="rect">
            <a:avLst/>
          </a:prstGeom>
        </p:spPr>
      </p:pic>
      <p:pic>
        <p:nvPicPr>
          <p:cNvPr id="3" name="Graphic 2" descr="User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5527" y="3321261"/>
            <a:ext cx="1410767" cy="1410767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2731168" y="2003000"/>
            <a:ext cx="2726081" cy="1431758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</p:cNvCxnSpPr>
          <p:nvPr/>
        </p:nvCxnSpPr>
        <p:spPr>
          <a:xfrm>
            <a:off x="2731168" y="3729816"/>
            <a:ext cx="2726081" cy="1413427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9884133">
            <a:off x="2555150" y="2333638"/>
            <a:ext cx="284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0070C0"/>
                </a:solidFill>
              </a:rPr>
              <a:t>ABC des démarches</a:t>
            </a:r>
          </a:p>
        </p:txBody>
      </p:sp>
      <p:sp>
        <p:nvSpPr>
          <p:cNvPr id="45" name="TextBox 44"/>
          <p:cNvSpPr txBox="1"/>
          <p:nvPr/>
        </p:nvSpPr>
        <p:spPr>
          <a:xfrm rot="1531771">
            <a:off x="2700866" y="4403850"/>
            <a:ext cx="2771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0070C0"/>
                </a:solidFill>
              </a:rPr>
              <a:t>Formulaires en ligne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0" y="1569663"/>
            <a:ext cx="3272589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fr-BE" sz="2600" b="1" dirty="0">
                <a:solidFill>
                  <a:srgbClr val="DA2468"/>
                </a:solidFill>
                <a:effectLst>
                  <a:innerShdw blurRad="114300">
                    <a:prstClr val="black"/>
                  </a:innerShdw>
                </a:effectLst>
              </a:rPr>
              <a:t>Portail de la Wallonie</a:t>
            </a:r>
          </a:p>
        </p:txBody>
      </p:sp>
      <p:pic>
        <p:nvPicPr>
          <p:cNvPr id="48" name="Graphic 47" descr="Download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3466" y="2046382"/>
            <a:ext cx="758135" cy="758135"/>
          </a:xfrm>
          <a:prstGeom prst="rect">
            <a:avLst/>
          </a:prstGeom>
        </p:spPr>
      </p:pic>
      <p:sp>
        <p:nvSpPr>
          <p:cNvPr id="50" name="Titre 2"/>
          <p:cNvSpPr>
            <a:spLocks noGrp="1"/>
          </p:cNvSpPr>
          <p:nvPr>
            <p:ph type="title"/>
          </p:nvPr>
        </p:nvSpPr>
        <p:spPr>
          <a:xfrm>
            <a:off x="1001713" y="238589"/>
            <a:ext cx="7685087" cy="965200"/>
          </a:xfrm>
        </p:spPr>
        <p:txBody>
          <a:bodyPr/>
          <a:lstStyle/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Comment initier un dossier ?</a:t>
            </a:r>
          </a:p>
        </p:txBody>
      </p:sp>
    </p:spTree>
    <p:extLst>
      <p:ext uri="{BB962C8B-B14F-4D97-AF65-F5344CB8AC3E}">
        <p14:creationId xmlns:p14="http://schemas.microsoft.com/office/powerpoint/2010/main" val="42653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49" y="1653564"/>
            <a:ext cx="4605281" cy="4700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25" y="749911"/>
            <a:ext cx="4276725" cy="44672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96533" y="243159"/>
            <a:ext cx="712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u="sng" dirty="0">
                <a:latin typeface="Arial" pitchFamily="34" charset="0"/>
                <a:cs typeface="Arial" pitchFamily="34" charset="0"/>
              </a:rPr>
              <a:t>Exemple</a:t>
            </a:r>
            <a:r>
              <a:rPr lang="fr-BE" sz="2000" b="1" dirty="0">
                <a:latin typeface="Arial" pitchFamily="34" charset="0"/>
                <a:cs typeface="Arial" pitchFamily="34" charset="0"/>
              </a:rPr>
              <a:t> : </a:t>
            </a:r>
            <a:r>
              <a:rPr lang="fr-BE" sz="2000" i="1" dirty="0">
                <a:latin typeface="Arial" pitchFamily="34" charset="0"/>
                <a:cs typeface="Arial" pitchFamily="34" charset="0"/>
              </a:rPr>
              <a:t>Agrément des Missions régionales pour l’Emploi</a:t>
            </a:r>
          </a:p>
        </p:txBody>
      </p:sp>
    </p:spTree>
    <p:extLst>
      <p:ext uri="{BB962C8B-B14F-4D97-AF65-F5344CB8AC3E}">
        <p14:creationId xmlns:p14="http://schemas.microsoft.com/office/powerpoint/2010/main" val="6855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48" y="765908"/>
            <a:ext cx="5413135" cy="3783865"/>
          </a:xfrm>
          <a:prstGeom prst="rect">
            <a:avLst/>
          </a:prstGeom>
        </p:spPr>
      </p:pic>
      <p:pic>
        <p:nvPicPr>
          <p:cNvPr id="2" name="Graphic 1" descr="Tablet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589" y="-786078"/>
            <a:ext cx="6795477" cy="6795477"/>
          </a:xfrm>
          <a:prstGeom prst="rect">
            <a:avLst/>
          </a:prstGeom>
        </p:spPr>
      </p:pic>
      <p:pic>
        <p:nvPicPr>
          <p:cNvPr id="9" name="Graphic 8" descr="User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89315" y="2667780"/>
            <a:ext cx="3810877" cy="38108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0123" y="3118338"/>
            <a:ext cx="1586523" cy="218830"/>
          </a:xfrm>
          <a:prstGeom prst="rect">
            <a:avLst/>
          </a:prstGeom>
          <a:noFill/>
          <a:ln w="38100">
            <a:solidFill>
              <a:srgbClr val="DA246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107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28" y="1187770"/>
            <a:ext cx="1467495" cy="107087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84" y="3608757"/>
            <a:ext cx="28289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/>
          <p:cNvSpPr/>
          <p:nvPr/>
        </p:nvSpPr>
        <p:spPr>
          <a:xfrm>
            <a:off x="3511802" y="1086167"/>
            <a:ext cx="3209509" cy="144601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b="1" dirty="0">
                <a:solidFill>
                  <a:srgbClr val="DA2468"/>
                </a:solidFill>
              </a:rPr>
              <a:t>Nécessité d’utiliser ma carte d’identité</a:t>
            </a:r>
          </a:p>
        </p:txBody>
      </p:sp>
      <p:sp>
        <p:nvSpPr>
          <p:cNvPr id="4" name="Thought Bubble: Cloud 3"/>
          <p:cNvSpPr/>
          <p:nvPr/>
        </p:nvSpPr>
        <p:spPr>
          <a:xfrm>
            <a:off x="5219661" y="2625969"/>
            <a:ext cx="3728954" cy="3130061"/>
          </a:xfrm>
          <a:prstGeom prst="cloudCallout">
            <a:avLst>
              <a:gd name="adj1" fmla="val -81531"/>
              <a:gd name="adj2" fmla="val 15703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C’est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 1</a:t>
            </a:r>
            <a:r>
              <a:rPr lang="fr-BE" sz="28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ère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connexion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ctr"/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Ai-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je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mes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rôles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accès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définis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dans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CSAM ?</a:t>
            </a:r>
            <a:endParaRPr lang="fr-BE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Equals 4"/>
          <p:cNvSpPr/>
          <p:nvPr/>
        </p:nvSpPr>
        <p:spPr>
          <a:xfrm>
            <a:off x="2338597" y="1286546"/>
            <a:ext cx="850080" cy="737640"/>
          </a:xfrm>
          <a:prstGeom prst="mathEqual">
            <a:avLst/>
          </a:prstGeom>
          <a:solidFill>
            <a:srgbClr val="DA24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3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15" y="1992922"/>
            <a:ext cx="3310815" cy="27805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19557" y="2182835"/>
            <a:ext cx="445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BE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Carte d’identité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19557" y="2725160"/>
            <a:ext cx="445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457200" indent="-457200">
              <a:buFont typeface="Wingdings" panose="05000000000000000000" pitchFamily="2" charset="2"/>
              <a:buChar char="ü"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BE" dirty="0"/>
              <a:t>Code PIN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19557" y="3267485"/>
            <a:ext cx="445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457200" indent="-457200">
              <a:buFont typeface="Wingdings" panose="05000000000000000000" pitchFamily="2" charset="2"/>
              <a:buChar char="ü"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BE" dirty="0"/>
              <a:t>Lecteur </a:t>
            </a:r>
            <a:r>
              <a:rPr lang="fr-BE"/>
              <a:t>de carte eID</a:t>
            </a:r>
            <a:endParaRPr lang="fr-BE" dirty="0"/>
          </a:p>
        </p:txBody>
      </p:sp>
      <p:sp>
        <p:nvSpPr>
          <p:cNvPr id="19" name="TextBox 18"/>
          <p:cNvSpPr txBox="1"/>
          <p:nvPr/>
        </p:nvSpPr>
        <p:spPr>
          <a:xfrm>
            <a:off x="4619557" y="3874741"/>
            <a:ext cx="445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457200" indent="-457200">
              <a:buFont typeface="Wingdings" panose="05000000000000000000" pitchFamily="2" charset="2"/>
              <a:buChar char="ü"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BE" dirty="0"/>
              <a:t>Logiciel </a:t>
            </a:r>
            <a:r>
              <a:rPr lang="fr-BE" dirty="0" err="1"/>
              <a:t>eID</a:t>
            </a:r>
            <a:r>
              <a:rPr lang="fr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488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48" y="765908"/>
            <a:ext cx="5413135" cy="3783865"/>
          </a:xfrm>
          <a:prstGeom prst="rect">
            <a:avLst/>
          </a:prstGeom>
        </p:spPr>
      </p:pic>
      <p:pic>
        <p:nvPicPr>
          <p:cNvPr id="2" name="Graphic 1" descr="Tablet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589" y="-786078"/>
            <a:ext cx="6795477" cy="6795477"/>
          </a:xfrm>
          <a:prstGeom prst="rect">
            <a:avLst/>
          </a:prstGeom>
        </p:spPr>
      </p:pic>
      <p:pic>
        <p:nvPicPr>
          <p:cNvPr id="9" name="Graphic 8" descr="User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89315" y="2667780"/>
            <a:ext cx="3810877" cy="3810877"/>
          </a:xfrm>
          <a:prstGeom prst="rect">
            <a:avLst/>
          </a:prstGeom>
        </p:spPr>
      </p:pic>
      <p:pic>
        <p:nvPicPr>
          <p:cNvPr id="7" name="Picture 14" descr="https://lh3.googleusercontent.com/XMlP5wqbzmBpYGQR400VGPrj1q_i2NSjW5aW-Y1vZ-R0sXqf8a_WTe9xQ2-4jYC6L0kAvA=s8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0192" y="4549773"/>
            <a:ext cx="1476484" cy="1476487"/>
          </a:xfrm>
          <a:prstGeom prst="rect">
            <a:avLst/>
          </a:prstGeom>
          <a:noFill/>
        </p:spPr>
      </p:pic>
      <p:pic>
        <p:nvPicPr>
          <p:cNvPr id="5" name="Graphic 4" descr="Right Pointing Backhand Index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2048385" y="2788452"/>
            <a:ext cx="738242" cy="73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5237</TotalTime>
  <Words>508</Words>
  <Application>Microsoft Office PowerPoint</Application>
  <PresentationFormat>On-screen Show (4:3)</PresentationFormat>
  <Paragraphs>143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Symbol</vt:lpstr>
      <vt:lpstr>Wingdings</vt:lpstr>
      <vt:lpstr>Thème Office</vt:lpstr>
      <vt:lpstr>Séance d’information PANDORA</vt:lpstr>
      <vt:lpstr>Sommaire</vt:lpstr>
      <vt:lpstr>Initier et retrouver un dossier</vt:lpstr>
      <vt:lpstr>Comment initier un dossier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 retrouver un dossier commencé?</vt:lpstr>
      <vt:lpstr>Transition</vt:lpstr>
      <vt:lpstr>Transition</vt:lpstr>
      <vt:lpstr>Créer vos rôles et accès dans CSAM</vt:lpstr>
      <vt:lpstr>Trois niveaux d’intervenants</vt:lpstr>
      <vt:lpstr>Rôles d’utilisateur Mon Espace</vt:lpstr>
      <vt:lpstr>Synthèse du processus </vt:lpstr>
      <vt:lpstr>Démonstration </vt:lpstr>
      <vt:lpstr>Vos questions ?</vt:lpstr>
      <vt:lpstr>PowerPoint Presentation</vt:lpstr>
      <vt:lpstr>PowerPoint Presentation</vt:lpstr>
    </vt:vector>
  </TitlesOfParts>
  <Company>visible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Piron</dc:creator>
  <cp:lastModifiedBy>Naïma Mremi</cp:lastModifiedBy>
  <cp:revision>491</cp:revision>
  <cp:lastPrinted>2017-01-10T12:34:00Z</cp:lastPrinted>
  <dcterms:created xsi:type="dcterms:W3CDTF">2013-09-26T12:48:07Z</dcterms:created>
  <dcterms:modified xsi:type="dcterms:W3CDTF">2017-06-18T20:35:12Z</dcterms:modified>
</cp:coreProperties>
</file>